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0"/>
  </p:notesMasterIdLst>
  <p:sldIdLst>
    <p:sldId id="256" r:id="rId2"/>
    <p:sldId id="306" r:id="rId3"/>
    <p:sldId id="320" r:id="rId4"/>
    <p:sldId id="322" r:id="rId5"/>
    <p:sldId id="323" r:id="rId6"/>
    <p:sldId id="438" r:id="rId7"/>
    <p:sldId id="324" r:id="rId8"/>
    <p:sldId id="439" r:id="rId9"/>
    <p:sldId id="440" r:id="rId10"/>
    <p:sldId id="441" r:id="rId11"/>
    <p:sldId id="442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21" r:id="rId22"/>
    <p:sldId id="453" r:id="rId23"/>
    <p:sldId id="454" r:id="rId24"/>
    <p:sldId id="455" r:id="rId25"/>
    <p:sldId id="457" r:id="rId26"/>
    <p:sldId id="459" r:id="rId27"/>
    <p:sldId id="461" r:id="rId28"/>
    <p:sldId id="462" r:id="rId29"/>
    <p:sldId id="464" r:id="rId30"/>
    <p:sldId id="403" r:id="rId31"/>
    <p:sldId id="404" r:id="rId32"/>
    <p:sldId id="405" r:id="rId33"/>
    <p:sldId id="406" r:id="rId34"/>
    <p:sldId id="408" r:id="rId35"/>
    <p:sldId id="409" r:id="rId36"/>
    <p:sldId id="410" r:id="rId37"/>
    <p:sldId id="411" r:id="rId38"/>
    <p:sldId id="412" r:id="rId39"/>
    <p:sldId id="466" r:id="rId40"/>
    <p:sldId id="413" r:id="rId41"/>
    <p:sldId id="467" r:id="rId42"/>
    <p:sldId id="468" r:id="rId43"/>
    <p:sldId id="469" r:id="rId44"/>
    <p:sldId id="470" r:id="rId45"/>
    <p:sldId id="471" r:id="rId46"/>
    <p:sldId id="472" r:id="rId47"/>
    <p:sldId id="293" r:id="rId48"/>
    <p:sldId id="318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柯 雅心" initials="柯" lastIdx="2" clrIdx="0">
    <p:extLst>
      <p:ext uri="{19B8F6BF-5375-455C-9EA6-DF929625EA0E}">
        <p15:presenceInfo xmlns:p15="http://schemas.microsoft.com/office/powerpoint/2012/main" userId="92cf7aa04da377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C50"/>
    <a:srgbClr val="C42772"/>
    <a:srgbClr val="97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99" autoAdjust="0"/>
    <p:restoredTop sz="93288" autoAdjust="0"/>
  </p:normalViewPr>
  <p:slideViewPr>
    <p:cSldViewPr snapToGrid="0">
      <p:cViewPr varScale="1">
        <p:scale>
          <a:sx n="118" d="100"/>
          <a:sy n="118" d="100"/>
        </p:scale>
        <p:origin x="9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B521D-DBAA-43D9-9072-84B706BE836A}" type="datetimeFigureOut">
              <a:rPr lang="zh-CN" altLang="en-US" smtClean="0"/>
              <a:t>2025/3/4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39FD7-10F0-4285-9007-02347AB7E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809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591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091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950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235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215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576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1256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111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668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396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1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881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14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318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7704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704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627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593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317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3991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969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333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0059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739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08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450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7271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404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471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171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7086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13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411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411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311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8534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468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7046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2388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847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854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535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2461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60FE-B781-4378-944C-D3B04E735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6452D-1DEE-400F-96B9-B09E09F8B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293A-C2C5-4BB9-A883-E6B9BF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6C69-B41F-DE4C-831A-D8424F807BE8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40F7-7498-4BFB-AFB3-C0AF839F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C8B3-F993-4332-B46A-9B00F95A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3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3A8E-5D00-4FC3-AC24-F4EBA716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614DB-70F3-4FA6-A222-BBC788506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D2868-7024-46FA-8F04-85EA4BD7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FC8-DFFA-D24D-A5EF-CA258F7770D1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2254-EA95-432A-AB45-8615B85E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808E-3A5B-4873-A3F7-6A8F13AE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9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243C6-D4B0-4218-BBF1-EA913BD53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F55F7-6510-4623-B031-315D25462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2C37F-CC0D-45C2-9AD0-A713A0DD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FFC3-274A-3F42-ACCA-D9B8A3B526D5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19251-BDA5-4367-8ACF-B7312351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A4F6C-5043-4B18-A1CE-B3627D1E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9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2603-B35A-4F07-94B0-8AD1ED54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E366-A888-4E64-984F-C5039D21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01A1-2715-4191-91FA-567883D1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F249-BCCB-264D-B79F-54FC0AE338E6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F77C-62EB-44C1-8942-D5A5DF2B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B3688-A521-453D-B727-A1E0956B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6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D055-ED93-447F-9628-CAD56D0F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E171-6D64-4867-A877-867325F34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5460-E60B-464E-AF4E-791B6274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BB3E-A6F4-1C4A-9F3A-D1DAE292F78C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7008-458B-4521-A32F-32DD65BD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1E32E-4C89-4BEF-8EC3-D6E3B2A6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6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88EC-C586-4D0F-AEA7-84F54434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1E2E4-E2A7-4D70-A553-241D99821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4E4DE-ECD2-4133-981F-855ADC140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57344-27F4-47C6-B3F5-27B15937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810C-070C-154B-89F1-BE01C97A055E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FD620-D6BD-4C77-940B-AE9F61D1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97AE4-29A3-438F-8EF2-B938BEC5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5B88-4B36-4E33-9B19-4E8D4AF0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C41E-A8B4-4A62-9D56-2A414441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4A1C-B690-44BE-80D6-92141EDD2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3F662-203C-4C20-9585-7B4369FE0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97E4-D7EB-4A22-B0D7-DBFBAC38B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9E2C6F-8AAD-48B6-AB18-BA57B797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9C1C-1D56-CD44-9054-E837D0D78C1E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27110-7CA8-4B05-A133-EDD06C61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92743-316F-4388-AA91-1AF88394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7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DD60-260E-49DC-8091-1B9D777A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24339-34C4-4C0A-BC8A-1EE405BC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E52F-874B-E945-BA0F-C6DF982FC1FF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35FB-7315-4603-8388-2EF08572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24924-7ABB-4D96-9737-CE1ADC0E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5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64B64-033D-45D3-86F9-6EABFD21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CEE6-F26E-8646-A0B2-2DD122CBF1F6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673F4-2AD0-4362-A7E5-390B0AFD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A7884-93DA-4F12-83A0-8553A043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E21C-A920-41B1-807D-7BFCCFBE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5243A-20B0-4A08-A996-C12E4B753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8AAD3-5D8A-4E47-A380-3F883B961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E3FA6-52C8-452D-8A87-3E698D4D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4A5A-79DC-264C-8936-9EB0440990D8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D58BE-B10A-4F7D-99E3-4CDB1413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35C5A-2E0F-44B5-8DDD-52917A27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9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8782-85AB-408E-9AF8-07C97FEC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16AA5-A0B5-473C-BAE2-E30D9E1CD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B4CA1-13DF-467A-95E9-AC101019B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255D-BCC1-4873-AB95-28FE0AD3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83F-801F-D441-8BF0-5CF91C8E5B88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E35F2-5F6C-4D66-B93D-6305A8B1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9EFF-BDB9-4404-835D-A306334C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5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76AC0-494D-4D6E-BD1A-E98E0722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037DE-441D-41E1-8FF4-732CD25A1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DB3D9-A235-43FB-9520-EA122A62E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5F671-E5E7-AD47-ACB6-BBD819737037}" type="datetime1">
              <a:rPr lang="en-HK" altLang="zh-CN" smtClean="0"/>
              <a:t>4/3/2025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A2C8B-2C07-4C5A-A6F8-5B8362DBD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6AA2-29F1-442C-A419-5C4CD820C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9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3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4D2E-C270-4409-ABCA-86CF844AB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6712" y="1710127"/>
            <a:ext cx="9679336" cy="2387600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Lecture 6: </a:t>
            </a:r>
            <a:b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Data Querying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F844A-ADBA-4BC6-995F-9F32D871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CS5481 Data Engineering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Instructor: Yifan Zhang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4927037D-C43C-4544-AD31-63C241FD2AF4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 descr="Logo of City University of Hong Kong .svg">
            <a:extLst>
              <a:ext uri="{FF2B5EF4-FFF2-40B4-BE49-F238E27FC236}">
                <a16:creationId xmlns:a16="http://schemas.microsoft.com/office/drawing/2014/main" id="{528E3A97-A838-403D-82D0-0F558312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a Engineering - Napa Analytics">
            <a:extLst>
              <a:ext uri="{FF2B5EF4-FFF2-40B4-BE49-F238E27FC236}">
                <a16:creationId xmlns:a16="http://schemas.microsoft.com/office/drawing/2014/main" id="{74AAECEA-EF0E-1849-93C8-252DCFA9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230"/>
            <a:ext cx="6236380" cy="2235515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84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databases – keys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Let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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</a:t>
            </a:r>
          </a:p>
          <a:p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K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is a </a:t>
            </a:r>
            <a:r>
              <a:rPr lang="en-US" altLang="en-US" sz="2400" b="1" dirty="0" err="1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superkey</a:t>
            </a:r>
            <a:r>
              <a:rPr lang="en-US" altLang="en-US" sz="2400" b="1" dirty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of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if values for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are sufficient to identify a unique tuple of each possible relation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r(R)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</a:p>
          <a:p>
            <a:pPr lvl="1">
              <a:lnSpc>
                <a:spcPct val="13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Example:  {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} and {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ID,name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} are both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superkeys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of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  <a:p>
            <a:pPr>
              <a:lnSpc>
                <a:spcPct val="120000"/>
              </a:lnSpc>
            </a:pP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Superkey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is a </a:t>
            </a:r>
            <a:r>
              <a:rPr lang="en-US" altLang="en-US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candidate key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if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K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is minimal</a:t>
            </a:r>
            <a:b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</a:b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Example:  {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ID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} is a candidate key for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  <a:p>
            <a:pPr>
              <a:lnSpc>
                <a:spcPct val="12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One of the candidate keys is selected to be the </a:t>
            </a:r>
            <a:r>
              <a:rPr lang="en-US" altLang="en-US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primary key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.</a:t>
            </a:r>
          </a:p>
          <a:p>
            <a:r>
              <a:rPr lang="en-US" altLang="en-US" sz="2400" b="1" dirty="0">
                <a:solidFill>
                  <a:srgbClr val="00009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Foreign key: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 set of attributes in a table that refers to the primary key of another table. The foreign key links these two tables.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Example – </a:t>
            </a:r>
            <a:r>
              <a:rPr lang="en-US" altLang="en-US" i="1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in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is a foreign key from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instructor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referencing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department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44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databases –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allFigures.pdf">
            <a:extLst>
              <a:ext uri="{FF2B5EF4-FFF2-40B4-BE49-F238E27FC236}">
                <a16:creationId xmlns:a16="http://schemas.microsoft.com/office/drawing/2014/main" id="{E50A6928-66C1-6C41-C5C8-ECACE7FBE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715" y="1163497"/>
            <a:ext cx="8065769" cy="483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6169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select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50"/>
              </a:spcBef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selec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 operation selects tuples that satisfy a given predicate.</a:t>
            </a:r>
          </a:p>
          <a:p>
            <a:pPr>
              <a:spcBef>
                <a:spcPts val="450"/>
              </a:spcBef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Notation: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p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r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>
              <a:spcBef>
                <a:spcPts val="450"/>
              </a:spcBef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p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is called the </a:t>
            </a:r>
            <a:r>
              <a:rPr lang="en-US" altLang="en-US" sz="2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selection predicate (condition)</a:t>
            </a:r>
          </a:p>
          <a:p>
            <a:pPr>
              <a:spcBef>
                <a:spcPts val="450"/>
              </a:spcBef>
              <a:tabLst>
                <a:tab pos="1244204" algn="l"/>
                <a:tab pos="2362200" algn="ctr"/>
                <a:tab pos="2569369" algn="l"/>
              </a:tabLst>
            </a:pPr>
            <a:endParaRPr lang="en-US" altLang="en-US" sz="24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  <a:sym typeface="Symbol" panose="05050102010706020507" pitchFamily="18" charset="2"/>
            </a:endParaRPr>
          </a:p>
          <a:p>
            <a:pPr marL="0" indent="0"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Example: select those tuples of the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instructor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relation where the instructor is in the “Physics” department.</a:t>
            </a:r>
          </a:p>
          <a:p>
            <a:pPr marL="0" indent="0"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Query:</a:t>
            </a:r>
          </a:p>
          <a:p>
            <a:pPr marL="42863" indent="0"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	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2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32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ja-JP" altLang="en-US" sz="3200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32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Physics” </a:t>
            </a:r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marL="0" indent="0"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Result: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6">
            <a:extLst>
              <a:ext uri="{FF2B5EF4-FFF2-40B4-BE49-F238E27FC236}">
                <a16:creationId xmlns:a16="http://schemas.microsoft.com/office/drawing/2014/main" id="{0D389D31-2C0B-EB6F-FE13-430AB9E58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814" y="4637682"/>
            <a:ext cx="2444720" cy="184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6">
            <a:extLst>
              <a:ext uri="{FF2B5EF4-FFF2-40B4-BE49-F238E27FC236}">
                <a16:creationId xmlns:a16="http://schemas.microsoft.com/office/drawing/2014/main" id="{AF9AE824-A99C-69F6-CCFD-EA5820371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558" y="4793426"/>
            <a:ext cx="1994749" cy="5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F1801CF2-092F-CEAE-97BA-844D34666A4E}"/>
              </a:ext>
            </a:extLst>
          </p:cNvPr>
          <p:cNvSpPr/>
          <p:nvPr/>
        </p:nvSpPr>
        <p:spPr bwMode="auto">
          <a:xfrm>
            <a:off x="4939895" y="4900414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396320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select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450"/>
              </a:spcBef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We allow comparisons using </a:t>
            </a:r>
          </a:p>
          <a:p>
            <a:pPr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             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=, , &gt;, , &lt;, </a:t>
            </a:r>
          </a:p>
          <a:p>
            <a:pPr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in the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selection predicate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. </a:t>
            </a:r>
          </a:p>
          <a:p>
            <a:pPr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  <a:sym typeface="Symbol" panose="05050102010706020507" pitchFamily="18" charset="2"/>
            </a:endParaRPr>
          </a:p>
          <a:p>
            <a:pPr>
              <a:spcBef>
                <a:spcPts val="450"/>
              </a:spcBef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We can combine several predicates into a larger predicate by using the connectives:</a:t>
            </a:r>
          </a:p>
          <a:p>
            <a:pPr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           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 (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and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),  (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or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),  (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not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marL="0" indent="0"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Example: Find the instructors in Physics with a salary greater $90,000, we write:</a:t>
            </a:r>
          </a:p>
          <a:p>
            <a:pPr marL="0" indent="0"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    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2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32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ja-JP" altLang="en-US" sz="3200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32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Physics</a:t>
            </a:r>
            <a:r>
              <a:rPr lang="ja-JP" altLang="en-US" sz="3200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” </a:t>
            </a:r>
            <a:r>
              <a:rPr lang="en-US" alt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</a:t>
            </a:r>
            <a:r>
              <a:rPr lang="ja-JP" altLang="en-US" sz="3200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ja-JP" sz="32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salary &gt; 90,000 </a:t>
            </a:r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ja-JP" sz="24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instructor</a:t>
            </a:r>
            <a:r>
              <a:rPr lang="en-US" altLang="ja-JP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marL="0" indent="0"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endParaRPr lang="en-US" altLang="ja-JP" sz="2400" dirty="0">
              <a:latin typeface="Calibri" panose="020F0502020204030204" pitchFamily="34" charset="0"/>
              <a:cs typeface="Calibri" panose="020F0502020204030204" pitchFamily="34" charset="0"/>
              <a:sym typeface="Symbol" panose="05050102010706020507" pitchFamily="18" charset="2"/>
            </a:endParaRPr>
          </a:p>
          <a:p>
            <a:pPr>
              <a:spcBef>
                <a:spcPts val="450"/>
              </a:spcBef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Then select predicate may include comparisons between two attributes. </a:t>
            </a:r>
          </a:p>
          <a:p>
            <a:pPr marL="0" indent="0">
              <a:spcBef>
                <a:spcPts val="45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Example, find all departments whose name is the same as their building name:</a:t>
            </a:r>
          </a:p>
          <a:p>
            <a:pPr marL="0" lvl="1" indent="0">
              <a:spcBef>
                <a:spcPts val="450"/>
              </a:spcBef>
              <a:buClr>
                <a:schemeClr val="tx2"/>
              </a:buClr>
              <a:buSzPct val="90000"/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      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2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32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en-US" altLang="ja-JP" sz="32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building</a:t>
            </a:r>
            <a:r>
              <a:rPr lang="en-US" altLang="ja-JP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ja-JP" altLang="en-US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(department)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  <a:sym typeface="Symbol" panose="05050102010706020507" pitchFamily="18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91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  <a:tabLst>
                <a:tab pos="2443163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unary operation that returns its argument relation, with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certain attributes left out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>
              <a:spcBef>
                <a:spcPts val="900"/>
              </a:spcBef>
              <a:tabLst>
                <a:tab pos="2443163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Notation:</a:t>
            </a:r>
          </a:p>
          <a:p>
            <a:pPr>
              <a:spcBef>
                <a:spcPts val="900"/>
              </a:spcBef>
              <a:buNone/>
              <a:tabLst>
                <a:tab pos="2443163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          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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A</a:t>
            </a:r>
            <a:r>
              <a:rPr lang="en-US" altLang="en-US" sz="2400" i="1" baseline="-50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1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,A</a:t>
            </a:r>
            <a:r>
              <a:rPr lang="en-US" altLang="en-US" sz="2400" i="1" baseline="-50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2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,A</a:t>
            </a:r>
            <a:r>
              <a:rPr lang="en-US" altLang="en-US" sz="2400" i="1" baseline="-50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3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….A</a:t>
            </a:r>
            <a:r>
              <a:rPr lang="en-US" altLang="en-US" sz="2400" i="1" baseline="-50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k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32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ja-JP" sz="32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  <a:r>
              <a:rPr lang="en-US" alt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>
              <a:spcBef>
                <a:spcPts val="900"/>
              </a:spcBef>
              <a:buNone/>
              <a:tabLst>
                <a:tab pos="2443163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where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, A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are attribute names and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a relation name.</a:t>
            </a:r>
          </a:p>
          <a:p>
            <a:pPr>
              <a:spcBef>
                <a:spcPts val="900"/>
              </a:spcBef>
              <a:tabLst>
                <a:tab pos="2443163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result is defined as the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of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columns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obtained by erasing the columns that are not listed</a:t>
            </a:r>
          </a:p>
          <a:p>
            <a:pPr>
              <a:spcBef>
                <a:spcPts val="900"/>
              </a:spcBef>
              <a:tabLst>
                <a:tab pos="2443163" algn="ctr"/>
              </a:tabLst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Duplicate rows removed from result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since relations are sets</a:t>
            </a:r>
          </a:p>
          <a:p>
            <a:pPr marL="0" indent="0">
              <a:buNone/>
              <a:tabLst>
                <a:tab pos="2443163" algn="ctr"/>
              </a:tabLst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Example: eliminate the </a:t>
            </a:r>
            <a:r>
              <a:rPr lang="en-US" altLang="en-US" sz="18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dept_name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attribute of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instructor</a:t>
            </a:r>
          </a:p>
          <a:p>
            <a:pPr marL="0" indent="0">
              <a:buNone/>
              <a:tabLst>
                <a:tab pos="2443163" algn="ctr"/>
              </a:tabLst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Query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b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     	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</a:t>
            </a:r>
            <a:r>
              <a:rPr lang="en-US" altLang="en-US" sz="1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ID, name, salary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instructor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</a:p>
          <a:p>
            <a:pPr marL="0" indent="0">
              <a:buNone/>
              <a:tabLst>
                <a:tab pos="2443163" algn="ctr"/>
              </a:tabLst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Result: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6">
            <a:extLst>
              <a:ext uri="{FF2B5EF4-FFF2-40B4-BE49-F238E27FC236}">
                <a16:creationId xmlns:a16="http://schemas.microsoft.com/office/drawing/2014/main" id="{EC7FC804-3AEB-8B1E-7D86-574600C6F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612" y="4575124"/>
            <a:ext cx="2897981" cy="2184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9B35DB5-809E-7F22-C32C-D3DDBFE0B1AF}"/>
              </a:ext>
            </a:extLst>
          </p:cNvPr>
          <p:cNvSpPr/>
          <p:nvPr/>
        </p:nvSpPr>
        <p:spPr bwMode="auto">
          <a:xfrm>
            <a:off x="8292021" y="4753581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pic>
        <p:nvPicPr>
          <p:cNvPr id="11" name="Picture 3" descr="6">
            <a:extLst>
              <a:ext uri="{FF2B5EF4-FFF2-40B4-BE49-F238E27FC236}">
                <a16:creationId xmlns:a16="http://schemas.microsoft.com/office/drawing/2014/main" id="{4C613CB2-A06C-BF86-5A9C-847F62E551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822" y="4575123"/>
            <a:ext cx="1711674" cy="2177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739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- composition of relational operations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result of a relational-algebra operation is relation and therefore relational-algebra operations can be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composed together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into a </a:t>
            </a:r>
            <a:r>
              <a:rPr lang="en-US" altLang="en-US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relational-algebra expression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Consider the query -- Find the names of all instructors in the Physics department.</a:t>
            </a:r>
          </a:p>
          <a:p>
            <a:pPr>
              <a:spcBef>
                <a:spcPts val="900"/>
              </a:spcBef>
              <a:buNone/>
            </a:pP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     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</a:t>
            </a:r>
            <a:r>
              <a:rPr lang="en-US" altLang="en-US" sz="3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36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36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3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ja-JP" altLang="en-US" sz="3600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3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Physics</a:t>
            </a:r>
            <a:r>
              <a:rPr lang="ja-JP" altLang="en-US" sz="3600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”</a:t>
            </a:r>
            <a:r>
              <a:rPr lang="en-US" altLang="ja-JP" sz="3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ja-JP" sz="36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ja-JP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instructor</a:t>
            </a:r>
            <a:r>
              <a:rPr lang="en-US" altLang="ja-JP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))</a:t>
            </a:r>
          </a:p>
          <a:p>
            <a:pPr>
              <a:spcBef>
                <a:spcPts val="900"/>
              </a:spcBef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Instead of giving the name of a relation as the argument of the projection operation, we give an expression that evaluates to a relation.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6">
            <a:extLst>
              <a:ext uri="{FF2B5EF4-FFF2-40B4-BE49-F238E27FC236}">
                <a16:creationId xmlns:a16="http://schemas.microsoft.com/office/drawing/2014/main" id="{DD99562B-A6D2-1D04-1BFA-3C17D3E28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07" y="4834044"/>
            <a:ext cx="2444720" cy="1843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6">
            <a:extLst>
              <a:ext uri="{FF2B5EF4-FFF2-40B4-BE49-F238E27FC236}">
                <a16:creationId xmlns:a16="http://schemas.microsoft.com/office/drawing/2014/main" id="{D36F8ACF-C4CA-CD5A-BF4F-65E89F771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651" y="4989788"/>
            <a:ext cx="1994749" cy="5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4B162F50-9E67-A4A1-90D4-A215D2ACD42E}"/>
              </a:ext>
            </a:extLst>
          </p:cNvPr>
          <p:cNvSpPr/>
          <p:nvPr/>
        </p:nvSpPr>
        <p:spPr bwMode="auto">
          <a:xfrm>
            <a:off x="3614988" y="5096776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7951843A-41AE-06EC-9862-57CAE2B3157E}"/>
              </a:ext>
            </a:extLst>
          </p:cNvPr>
          <p:cNvSpPr/>
          <p:nvPr/>
        </p:nvSpPr>
        <p:spPr bwMode="auto">
          <a:xfrm>
            <a:off x="6431864" y="5098383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pic>
        <p:nvPicPr>
          <p:cNvPr id="13" name="Picture 3" descr="6">
            <a:extLst>
              <a:ext uri="{FF2B5EF4-FFF2-40B4-BE49-F238E27FC236}">
                <a16:creationId xmlns:a16="http://schemas.microsoft.com/office/drawing/2014/main" id="{220E79AD-3336-3BEE-162C-07260CC063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0" r="53244"/>
          <a:stretch/>
        </p:blipFill>
        <p:spPr bwMode="auto">
          <a:xfrm>
            <a:off x="7134888" y="4989788"/>
            <a:ext cx="519560" cy="5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901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- union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  <a:tabLst>
                <a:tab pos="2224088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union operation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allows us to combine two relations</a:t>
            </a:r>
            <a:r>
              <a:rPr lang="zh-CN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(union of sets)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900"/>
              </a:spcBef>
              <a:tabLst>
                <a:tab pos="2224088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Notation: 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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</a:t>
            </a:r>
          </a:p>
          <a:p>
            <a:pPr>
              <a:spcBef>
                <a:spcPts val="900"/>
              </a:spcBef>
              <a:tabLst>
                <a:tab pos="2224088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Output the union of tuples from the two input relations</a:t>
            </a:r>
          </a:p>
          <a:p>
            <a:pPr>
              <a:spcBef>
                <a:spcPts val="900"/>
              </a:spcBef>
              <a:tabLst>
                <a:tab pos="2224088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For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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to be valid.</a:t>
            </a:r>
          </a:p>
          <a:p>
            <a:pPr>
              <a:spcBef>
                <a:spcPts val="900"/>
              </a:spcBef>
              <a:buNone/>
              <a:tabLst>
                <a:tab pos="2224088" algn="ctr"/>
              </a:tabLst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	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1. 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r,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must have the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same 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arity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(same number of attributes)</a:t>
            </a:r>
          </a:p>
          <a:p>
            <a:pPr>
              <a:spcBef>
                <a:spcPts val="900"/>
              </a:spcBef>
              <a:buNone/>
              <a:tabLst>
                <a:tab pos="2224088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	2.  The attribute domains must be 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compatible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(example: 2</a:t>
            </a:r>
            <a:r>
              <a:rPr lang="en-US" altLang="en-US" sz="2400" baseline="30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nd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column of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deals with the same type of values as does the 2</a:t>
            </a:r>
            <a:r>
              <a:rPr lang="en-US" altLang="en-US" sz="2400" baseline="30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nd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column of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</a:t>
            </a: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  <a:tabLst>
                <a:tab pos="2224088" algn="ctr"/>
              </a:tabLst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Example: to find all courses taught in the Fall 2009 semester, or in the Spring 2010 semester, or in both</a:t>
            </a:r>
          </a:p>
          <a:p>
            <a:pPr marL="0" indent="0">
              <a:buNone/>
              <a:tabLst>
                <a:tab pos="2224088" algn="ctr"/>
              </a:tabLst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Query:</a:t>
            </a:r>
            <a:b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lang="en-US" altLang="en-US" sz="20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course_id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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semester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=“Fall”  </a:t>
            </a:r>
            <a:r>
              <a:rPr lang="el-GR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Λ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year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=2009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section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)) 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 </a:t>
            </a:r>
          </a:p>
          <a:p>
            <a:pPr marL="0" indent="0">
              <a:buNone/>
              <a:tabLst>
                <a:tab pos="2224088" algn="ctr"/>
              </a:tabLst>
            </a:pP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  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lang="en-US" altLang="en-US" sz="20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course_id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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semester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=“Spring”  </a:t>
            </a:r>
            <a:r>
              <a:rPr lang="el-GR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Λ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year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=2010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section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))</a:t>
            </a:r>
          </a:p>
          <a:p>
            <a:pPr marL="0" indent="0">
              <a:buNone/>
              <a:tabLst>
                <a:tab pos="2224088" algn="ctr"/>
              </a:tabLst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Result: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4" descr="6">
            <a:extLst>
              <a:ext uri="{FF2B5EF4-FFF2-40B4-BE49-F238E27FC236}">
                <a16:creationId xmlns:a16="http://schemas.microsoft.com/office/drawing/2014/main" id="{BB9136D5-A0A1-7C14-03BE-9700769C4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504" y="4512416"/>
            <a:ext cx="3797515" cy="216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8CF5E48E-4D18-70B0-A094-B2E6E20B8868}"/>
              </a:ext>
            </a:extLst>
          </p:cNvPr>
          <p:cNvSpPr/>
          <p:nvPr/>
        </p:nvSpPr>
        <p:spPr bwMode="auto">
          <a:xfrm>
            <a:off x="10193695" y="4988355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pic>
        <p:nvPicPr>
          <p:cNvPr id="11" name="Picture 3" descr="6">
            <a:extLst>
              <a:ext uri="{FF2B5EF4-FFF2-40B4-BE49-F238E27FC236}">
                <a16:creationId xmlns:a16="http://schemas.microsoft.com/office/drawing/2014/main" id="{A65BA61B-BE1A-5A2C-C1D6-0477D732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089" y="4512416"/>
            <a:ext cx="689466" cy="14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65316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set difference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35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set-difference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operation allows us to find tuples that are in one relation but are not in another. </a:t>
            </a:r>
          </a:p>
          <a:p>
            <a:pPr>
              <a:spcBef>
                <a:spcPts val="135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Notation: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– s</a:t>
            </a:r>
          </a:p>
          <a:p>
            <a:pPr>
              <a:spcBef>
                <a:spcPts val="135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Produce a relation containing those tuples in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but not in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</a:p>
          <a:p>
            <a:pPr>
              <a:spcBef>
                <a:spcPts val="135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Set differences must be taken between </a:t>
            </a:r>
            <a:r>
              <a:rPr lang="en-US" altLang="en-US" sz="2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compatible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relations.</a:t>
            </a:r>
          </a:p>
          <a:p>
            <a:pPr lvl="1">
              <a:spcBef>
                <a:spcPts val="1350"/>
              </a:spcBef>
            </a:pP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must have the </a:t>
            </a: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 arity</a:t>
            </a:r>
          </a:p>
          <a:p>
            <a:pPr lvl="1">
              <a:spcBef>
                <a:spcPts val="135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attribute </a:t>
            </a: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of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r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s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must be </a:t>
            </a: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compatible</a:t>
            </a:r>
            <a:endParaRPr lang="en-US" altLang="en-US" sz="20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  <a:p>
            <a:pPr marL="0" indent="0">
              <a:spcBef>
                <a:spcPts val="900"/>
              </a:spcBef>
              <a:buNone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Example: to find all courses taught in the Fall 2009 semester, but not in the Spring 2010 semester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Query:</a:t>
            </a:r>
            <a:b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lang="en-US" altLang="en-US" sz="20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course_id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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semester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=“Fall”  </a:t>
            </a:r>
            <a:r>
              <a:rPr lang="el-GR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Λ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year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=2009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section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))  −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 </a:t>
            </a:r>
            <a:b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</a:b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 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lang="en-US" altLang="en-US" sz="20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course_id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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semester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=“Spring”  </a:t>
            </a:r>
            <a:r>
              <a:rPr lang="el-GR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Λ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year</a:t>
            </a:r>
            <a:r>
              <a:rPr lang="en-US" altLang="en-US" sz="20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=2010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section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))</a:t>
            </a:r>
          </a:p>
          <a:p>
            <a:pPr marL="0" indent="0">
              <a:spcBef>
                <a:spcPts val="900"/>
              </a:spcBef>
              <a:buNone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Result:</a:t>
            </a:r>
            <a:endParaRPr lang="en-US" altLang="en-US" sz="2000" i="1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4" descr="6">
            <a:extLst>
              <a:ext uri="{FF2B5EF4-FFF2-40B4-BE49-F238E27FC236}">
                <a16:creationId xmlns:a16="http://schemas.microsoft.com/office/drawing/2014/main" id="{004F7C44-6493-16E4-C944-9577BDA7F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270" y="4593439"/>
            <a:ext cx="3797515" cy="2164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AEEF721-43E9-A099-3DB5-6B29DE8FA76B}"/>
              </a:ext>
            </a:extLst>
          </p:cNvPr>
          <p:cNvSpPr/>
          <p:nvPr/>
        </p:nvSpPr>
        <p:spPr bwMode="auto">
          <a:xfrm>
            <a:off x="10453461" y="4593438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pic>
        <p:nvPicPr>
          <p:cNvPr id="10" name="Picture 3" descr="6">
            <a:extLst>
              <a:ext uri="{FF2B5EF4-FFF2-40B4-BE49-F238E27FC236}">
                <a16:creationId xmlns:a16="http://schemas.microsoft.com/office/drawing/2014/main" id="{25640410-5EA9-FDAE-E3CF-2FFA93D98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6892" y="4593439"/>
            <a:ext cx="657711" cy="52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858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Cartesian-product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350"/>
              </a:spcBef>
              <a:tabLst>
                <a:tab pos="2362200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Cartesian-product operation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(denoted by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 allows us to combine information from any two relations.  </a:t>
            </a:r>
          </a:p>
          <a:p>
            <a:pPr>
              <a:spcBef>
                <a:spcPts val="1350"/>
              </a:spcBef>
              <a:tabLst>
                <a:tab pos="2362200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Notation: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</a:t>
            </a:r>
            <a:endParaRPr lang="en-US" altLang="en-US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350"/>
              </a:spcBef>
              <a:tabLst>
                <a:tab pos="2362200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Output all pairs of rows from the two input relations (regardless of whether or not they have the same values on common attributes)</a:t>
            </a:r>
          </a:p>
          <a:p>
            <a:pPr>
              <a:spcBef>
                <a:spcPts val="1350"/>
              </a:spcBef>
              <a:tabLst>
                <a:tab pos="2362200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Assume that attributes of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 and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 are disjoint. (That is,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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= ).</a:t>
            </a:r>
          </a:p>
          <a:p>
            <a:pPr>
              <a:spcBef>
                <a:spcPts val="1350"/>
              </a:spcBef>
              <a:tabLst>
                <a:tab pos="2362200" algn="ctr"/>
              </a:tabLst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If attributes of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 and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 are not disjoint, then renaming must be used.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274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Cartesian-product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  <a:tabLst>
                <a:tab pos="2362200" algn="ctr"/>
              </a:tabLst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Example: the Cartesian product of the relations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instructor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and t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eaches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is written  as:</a:t>
            </a:r>
          </a:p>
          <a:p>
            <a:pPr>
              <a:spcBef>
                <a:spcPts val="900"/>
              </a:spcBef>
              <a:buNone/>
              <a:tabLst>
                <a:tab pos="2362200" algn="ctr"/>
              </a:tabLst>
            </a:pP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               instructor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 X 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teaches</a:t>
            </a:r>
          </a:p>
          <a:p>
            <a:pPr>
              <a:spcBef>
                <a:spcPts val="900"/>
              </a:spcBef>
              <a:tabLst>
                <a:tab pos="2362200" algn="ctr"/>
              </a:tabLst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We construct a tuple of the result out of each possible pair of tuples: one from the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instructor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relation and one from the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teaches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relation (see next slide)</a:t>
            </a:r>
          </a:p>
          <a:p>
            <a:pPr>
              <a:spcBef>
                <a:spcPts val="900"/>
              </a:spcBef>
              <a:tabLst>
                <a:tab pos="2362200" algn="ctr"/>
              </a:tabLst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Since the instructor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</a:rPr>
              <a:t> ID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appears in both relations we distinguish between these attribute by attaching to the attribute the name of the relation from which the attribute originally came.</a:t>
            </a:r>
          </a:p>
          <a:p>
            <a:pPr lvl="1">
              <a:spcBef>
                <a:spcPts val="900"/>
              </a:spcBef>
              <a:tabLst>
                <a:tab pos="2362200" algn="ctr"/>
              </a:tabLst>
            </a:pPr>
            <a:r>
              <a:rPr lang="en-US" alt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instructor.ID</a:t>
            </a:r>
            <a:endParaRPr lang="en-US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>
              <a:spcBef>
                <a:spcPts val="900"/>
              </a:spcBef>
              <a:tabLst>
                <a:tab pos="2362200" algn="ctr"/>
              </a:tabLst>
            </a:pPr>
            <a:r>
              <a:rPr lang="en-US" alt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teaches.ID</a:t>
            </a:r>
            <a:endParaRPr lang="en-US" altLang="en-US" sz="20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 descr="3">
            <a:extLst>
              <a:ext uri="{FF2B5EF4-FFF2-40B4-BE49-F238E27FC236}">
                <a16:creationId xmlns:a16="http://schemas.microsoft.com/office/drawing/2014/main" id="{CC5CEDFB-9643-F974-4C92-3DDEA7814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221" y="3727728"/>
            <a:ext cx="2333276" cy="261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72DB4F36-62B8-7582-5CDB-B4490006D486}"/>
              </a:ext>
            </a:extLst>
          </p:cNvPr>
          <p:cNvSpPr/>
          <p:nvPr/>
        </p:nvSpPr>
        <p:spPr bwMode="auto">
          <a:xfrm>
            <a:off x="5768280" y="4787750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pic>
        <p:nvPicPr>
          <p:cNvPr id="7" name="Picture 4" descr="6">
            <a:extLst>
              <a:ext uri="{FF2B5EF4-FFF2-40B4-BE49-F238E27FC236}">
                <a16:creationId xmlns:a16="http://schemas.microsoft.com/office/drawing/2014/main" id="{D7FAD853-EE20-3BDF-1E4A-136348691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01" y="4184060"/>
            <a:ext cx="1884856" cy="1420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 descr="6">
            <a:extLst>
              <a:ext uri="{FF2B5EF4-FFF2-40B4-BE49-F238E27FC236}">
                <a16:creationId xmlns:a16="http://schemas.microsoft.com/office/drawing/2014/main" id="{2423B358-0FF6-B506-B55D-C5E4053CB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93" y="4177650"/>
            <a:ext cx="1836470" cy="1702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6">
            <a:extLst>
              <a:ext uri="{FF2B5EF4-FFF2-40B4-BE49-F238E27FC236}">
                <a16:creationId xmlns:a16="http://schemas.microsoft.com/office/drawing/2014/main" id="{7FF2AD2A-6E0E-10B1-9FC6-E21F98602B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9950" y="3886404"/>
            <a:ext cx="97654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500" i="1" dirty="0"/>
              <a:t>instructor</a:t>
            </a: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84299C7C-5DE4-AA33-D0AB-11029999A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9898" y="3886404"/>
            <a:ext cx="8595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1500" i="1" dirty="0"/>
              <a:t>teaches</a:t>
            </a:r>
          </a:p>
        </p:txBody>
      </p:sp>
    </p:spTree>
    <p:extLst>
      <p:ext uri="{BB962C8B-B14F-4D97-AF65-F5344CB8AC3E}">
        <p14:creationId xmlns:p14="http://schemas.microsoft.com/office/powerpoint/2010/main" val="1559276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578D-89AC-A04F-B795-76C0F1D88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116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Overview of data querying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and SQL querying 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NoSQL querying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3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query examples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6935547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Find the names of all instructors in the Physics department, along with the </a:t>
            </a:r>
            <a:r>
              <a:rPr lang="en-US" altLang="en-US" sz="2000" i="1" dirty="0" err="1">
                <a:latin typeface="Calibri" panose="020F0502020204030204" pitchFamily="34" charset="0"/>
                <a:cs typeface="Calibri" panose="020F0502020204030204" pitchFamily="34" charset="0"/>
              </a:rPr>
              <a:t>course_id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of all courses they have taught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Query 1</a:t>
            </a:r>
            <a:b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name,course_id</a:t>
            </a:r>
            <a:r>
              <a:rPr kumimoji="1" lang="en-US" alt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(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instructor.ID</a:t>
            </a:r>
            <a:r>
              <a:rPr kumimoji="1" lang="en-US" altLang="en-US" sz="1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teaches.ID</a:t>
            </a:r>
            <a:r>
              <a:rPr kumimoji="1" lang="en-US" alt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kumimoji="1" lang="en-US" alt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 </a:t>
            </a:r>
            <a:r>
              <a:rPr kumimoji="1" lang="en-US" altLang="en-US" sz="1600" b="1" i="1" baseline="-250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dept_name</a:t>
            </a:r>
            <a:r>
              <a:rPr kumimoji="1" lang="en-US" altLang="en-US" sz="1600" b="1" i="1" baseline="-25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=“</a:t>
            </a:r>
            <a:r>
              <a:rPr kumimoji="1" lang="en-US" altLang="en-US" sz="1600" b="1" baseline="-25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Physics”</a:t>
            </a:r>
            <a:r>
              <a:rPr kumimoji="1" lang="en-US" altLang="en-US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kumimoji="1"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kumimoji="1" lang="en-US" altLang="en-US" sz="20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</a:t>
            </a:r>
            <a:r>
              <a:rPr kumimoji="1"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x </a:t>
            </a:r>
            <a:r>
              <a:rPr kumimoji="1" lang="en-US" altLang="en-US" sz="2000" b="1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teaches</a:t>
            </a:r>
            <a:r>
              <a:rPr kumimoji="1"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</a:t>
            </a:r>
            <a:r>
              <a:rPr kumimoji="1"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))</a:t>
            </a:r>
          </a:p>
          <a:p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There is often more than one way to write a query in relational algebra</a:t>
            </a:r>
          </a:p>
          <a:p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following two queries are equivalent, i.e., they give the same result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Query 1</a:t>
            </a:r>
            <a:b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name,course_id</a:t>
            </a:r>
            <a:r>
              <a:rPr kumimoji="1" lang="en-US" altLang="en-US" sz="16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(</a:t>
            </a:r>
            <a:r>
              <a:rPr kumimoji="1" lang="en-US" altLang="en-US" sz="1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instructor.ID</a:t>
            </a:r>
            <a:r>
              <a:rPr kumimoji="1" lang="en-US" altLang="en-US" sz="1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teaches.ID</a:t>
            </a:r>
            <a:r>
              <a:rPr kumimoji="1" lang="en-US" alt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( 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dept_name</a:t>
            </a:r>
            <a:r>
              <a:rPr kumimoji="1" lang="en-US" altLang="en-US" sz="1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=“</a:t>
            </a:r>
            <a:r>
              <a:rPr kumimoji="1" lang="en-US" altLang="en-US" sz="16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Physics” </a:t>
            </a:r>
            <a:r>
              <a:rPr kumimoji="1"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kumimoji="1" lang="en-US" altLang="en-US" sz="20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</a:t>
            </a:r>
            <a:r>
              <a:rPr kumimoji="1"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x </a:t>
            </a:r>
            <a:r>
              <a:rPr kumimoji="1" lang="en-US" altLang="en-US" sz="20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teaches</a:t>
            </a:r>
            <a:r>
              <a:rPr kumimoji="1"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)))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Query 2</a:t>
            </a:r>
            <a:b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name,course_id</a:t>
            </a:r>
            <a:r>
              <a:rPr kumimoji="1" lang="en-US" alt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(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instructor.ID</a:t>
            </a:r>
            <a:r>
              <a:rPr kumimoji="1" lang="en-US" altLang="en-US" sz="1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teaches.ID</a:t>
            </a:r>
            <a:r>
              <a:rPr kumimoji="1" lang="en-US" altLang="en-US" sz="32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( </a:t>
            </a:r>
            <a:r>
              <a:rPr kumimoji="1" lang="en-US" altLang="en-US" sz="16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dept_name</a:t>
            </a:r>
            <a:r>
              <a:rPr kumimoji="1" lang="en-US" altLang="en-US" sz="16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=“</a:t>
            </a:r>
            <a:r>
              <a:rPr kumimoji="1" lang="en-US" altLang="en-US" sz="1600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Physics”</a:t>
            </a:r>
            <a:r>
              <a:rPr kumimoji="1" lang="en-US" altLang="en-US" sz="16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kumimoji="1"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kumimoji="1" lang="en-US" altLang="en-US" sz="20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</a:t>
            </a:r>
            <a:r>
              <a:rPr kumimoji="1"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 x </a:t>
            </a:r>
            <a:r>
              <a:rPr kumimoji="1" lang="en-US" altLang="en-US" sz="20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teaches</a:t>
            </a:r>
            <a:r>
              <a:rPr kumimoji="1"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F8E1DCC-CC94-8F82-D76A-292DBA645026}"/>
              </a:ext>
            </a:extLst>
          </p:cNvPr>
          <p:cNvSpPr/>
          <p:nvPr/>
        </p:nvSpPr>
        <p:spPr bwMode="auto">
          <a:xfrm rot="5400000">
            <a:off x="9709571" y="3970551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pic>
        <p:nvPicPr>
          <p:cNvPr id="13" name="Picture 3" descr="6">
            <a:extLst>
              <a:ext uri="{FF2B5EF4-FFF2-40B4-BE49-F238E27FC236}">
                <a16:creationId xmlns:a16="http://schemas.microsoft.com/office/drawing/2014/main" id="{D75A33E8-9081-F0C3-873B-0BD2D83D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912" y="925144"/>
            <a:ext cx="3952331" cy="246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 descr="6">
            <a:extLst>
              <a:ext uri="{FF2B5EF4-FFF2-40B4-BE49-F238E27FC236}">
                <a16:creationId xmlns:a16="http://schemas.microsoft.com/office/drawing/2014/main" id="{AFCC616E-5998-76C8-ABE4-809EE90EC4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7610" y="5043329"/>
            <a:ext cx="1183481" cy="37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4806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Query optimization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C64A4D-9E88-2D87-2303-6AB89E7285FA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14400"/>
            <a:ext cx="11128154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Query optimization: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process of choosing a suitable execution strategy for processing a query.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 query, e.g., a SQL, first be scanned, parsed and validated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scanner identifies the query tokens, e.g., the keywords, attribute names and relation names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parser checks the query syntax</a:t>
            </a:r>
          </a:p>
          <a:p>
            <a:pPr lvl="1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validation checks that all attributes and relation names are valid</a:t>
            </a:r>
          </a:p>
        </p:txBody>
      </p:sp>
    </p:spTree>
    <p:extLst>
      <p:ext uri="{BB962C8B-B14F-4D97-AF65-F5344CB8AC3E}">
        <p14:creationId xmlns:p14="http://schemas.microsoft.com/office/powerpoint/2010/main" val="3995347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rename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90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Allows us to name, and therefore to refer to, the results of relational-algebra expressions. Allows us to refer to a relation by more than one name.</a:t>
            </a:r>
          </a:p>
          <a:p>
            <a:pPr>
              <a:spcBef>
                <a:spcPts val="90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The expression </a:t>
            </a:r>
            <a:r>
              <a:rPr lang="en-US" altLang="en-US" sz="16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</a:t>
            </a:r>
            <a:r>
              <a:rPr lang="en-US" altLang="en-US" sz="16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x</a:t>
            </a: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8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E</a:t>
            </a:r>
            <a:r>
              <a:rPr lang="en-US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returns the result of expression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under the name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endParaRPr lang="en-US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900"/>
              </a:spcBef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If a relational-algebra expression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has arity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then </a:t>
            </a:r>
            <a:r>
              <a:rPr lang="en-US" altLang="en-US" sz="16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</a:t>
            </a:r>
            <a:r>
              <a:rPr lang="en-US" altLang="en-US" sz="16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x(A</a:t>
            </a:r>
            <a:r>
              <a:rPr lang="en-US" altLang="en-US" sz="1600" i="1" baseline="-4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1</a:t>
            </a:r>
            <a:r>
              <a:rPr lang="en-US" altLang="en-US" sz="16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,A</a:t>
            </a:r>
            <a:r>
              <a:rPr lang="en-US" altLang="en-US" sz="1600" i="1" baseline="-4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2</a:t>
            </a:r>
            <a:r>
              <a:rPr lang="en-US" altLang="en-US" sz="16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, .. A</a:t>
            </a:r>
            <a:r>
              <a:rPr lang="en-US" altLang="en-US" sz="1600" i="1" baseline="-4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n</a:t>
            </a:r>
            <a:r>
              <a:rPr lang="en-US" altLang="en-US" sz="1600" i="1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 </a:t>
            </a:r>
            <a:r>
              <a:rPr lang="en-US" alt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en-US" sz="16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E</a:t>
            </a:r>
            <a:r>
              <a:rPr lang="en-US" altLang="en-US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returns the result of expression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under the name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, and with the attributes renamed to </a:t>
            </a:r>
            <a:r>
              <a:rPr lang="en-US" alt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1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alt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A</a:t>
            </a:r>
            <a:r>
              <a:rPr lang="en-US" altLang="en-US" sz="1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16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, …., A</a:t>
            </a:r>
            <a:r>
              <a:rPr lang="en-US" altLang="en-US" sz="1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n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>
              <a:buNone/>
            </a:pP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Example: Find the highest salary in the university</a:t>
            </a:r>
          </a:p>
          <a:p>
            <a:pPr marL="0" indent="0">
              <a:buNone/>
            </a:pP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Step 1: find instructor salaries that are less than some other instructor salary (i.e. not the highest). Using a copy of 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under a new name 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d</a:t>
            </a:r>
          </a:p>
          <a:p>
            <a:pPr marL="0" indent="0"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lang="en-US" alt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instructor.salary</a:t>
            </a:r>
            <a:r>
              <a:rPr lang="en-US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 </a:t>
            </a:r>
            <a:r>
              <a:rPr lang="en-US" alt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instructor.salary</a:t>
            </a:r>
            <a:r>
              <a:rPr lang="en-US" altLang="en-US" sz="18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&lt; </a:t>
            </a:r>
            <a:r>
              <a:rPr lang="en-US" alt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d.salary</a:t>
            </a:r>
            <a:r>
              <a:rPr lang="en-US" altLang="en-US" sz="18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x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</a:t>
            </a:r>
            <a:r>
              <a:rPr lang="en-US" alt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(instructor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)))  </a:t>
            </a:r>
          </a:p>
          <a:p>
            <a:pPr marL="0" indent="0">
              <a:buNone/>
            </a:pP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Step 2: Find the highest salary</a:t>
            </a:r>
          </a:p>
          <a:p>
            <a:pPr marL="0" indent="0"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lang="en-US" altLang="en-US" sz="18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salary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–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</a:t>
            </a:r>
            <a:r>
              <a:rPr lang="en-US" alt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instructor.salary</a:t>
            </a:r>
            <a:r>
              <a:rPr lang="en-US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 </a:t>
            </a:r>
            <a:r>
              <a:rPr lang="en-US" alt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instructor.salary</a:t>
            </a:r>
            <a:r>
              <a:rPr lang="en-US" altLang="en-US" sz="18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&lt; </a:t>
            </a:r>
            <a:r>
              <a:rPr lang="en-US" altLang="en-US" sz="18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d.salary</a:t>
            </a:r>
            <a:r>
              <a:rPr lang="en-US" altLang="en-US" sz="18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instructor 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x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</a:t>
            </a:r>
            <a:r>
              <a:rPr lang="en-US" altLang="en-US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(instructor</a:t>
            </a: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))) </a:t>
            </a:r>
            <a:endParaRPr lang="en-IN" altLang="en-US" sz="14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  <a:p>
            <a:pPr>
              <a:spcBef>
                <a:spcPts val="900"/>
              </a:spcBef>
              <a:buNone/>
            </a:pPr>
            <a:endParaRPr lang="en-US" altLang="en-US" sz="2000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" name="Picture 4" descr="6">
            <a:extLst>
              <a:ext uri="{FF2B5EF4-FFF2-40B4-BE49-F238E27FC236}">
                <a16:creationId xmlns:a16="http://schemas.microsoft.com/office/drawing/2014/main" id="{BBA8B4C3-EB9F-DFA4-B93A-A0206C48F9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779" y="4602146"/>
            <a:ext cx="2538991" cy="1914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1EE4AECC-958F-3AD6-7AC1-9C6E7F50AEF7}"/>
              </a:ext>
            </a:extLst>
          </p:cNvPr>
          <p:cNvSpPr/>
          <p:nvPr/>
        </p:nvSpPr>
        <p:spPr bwMode="auto">
          <a:xfrm>
            <a:off x="5604841" y="5241095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pic>
        <p:nvPicPr>
          <p:cNvPr id="14" name="Picture 4" descr="6">
            <a:extLst>
              <a:ext uri="{FF2B5EF4-FFF2-40B4-BE49-F238E27FC236}">
                <a16:creationId xmlns:a16="http://schemas.microsoft.com/office/drawing/2014/main" id="{5B8A0FA3-0811-2A65-4BFB-433BF349C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13" y="4602146"/>
            <a:ext cx="524164" cy="1772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7F5FC136-B005-F529-418B-C7551AECC0BE}"/>
              </a:ext>
            </a:extLst>
          </p:cNvPr>
          <p:cNvSpPr/>
          <p:nvPr/>
        </p:nvSpPr>
        <p:spPr bwMode="auto">
          <a:xfrm>
            <a:off x="7121589" y="5209589"/>
            <a:ext cx="519560" cy="494969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350"/>
          </a:p>
        </p:txBody>
      </p:sp>
      <p:pic>
        <p:nvPicPr>
          <p:cNvPr id="16" name="Picture 3" descr="6">
            <a:extLst>
              <a:ext uri="{FF2B5EF4-FFF2-40B4-BE49-F238E27FC236}">
                <a16:creationId xmlns:a16="http://schemas.microsoft.com/office/drawing/2014/main" id="{14F64D6B-7772-8EC2-2B08-DDD3A899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936" y="5242546"/>
            <a:ext cx="543001" cy="42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1229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additional operations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None/>
              <a:tabLst>
                <a:tab pos="2362200" algn="ctr"/>
              </a:tabLst>
            </a:pPr>
            <a:r>
              <a:rPr lang="en-US" alt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Set-Intersection </a:t>
            </a:r>
          </a:p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set-intersection operation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allows us to find tuples that are in both the input relations.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Notation: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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Assume: </a:t>
            </a:r>
          </a:p>
          <a:p>
            <a:pPr lvl="1"/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have the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same arity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attributes of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are compatible</a:t>
            </a:r>
          </a:p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Note: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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– (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840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additional operations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AD66A07-E2AF-929D-E6F0-2457D699C38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57445" y="978001"/>
                <a:ext cx="11137158" cy="5699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900"/>
                  </a:spcBef>
                  <a:buNone/>
                  <a:tabLst>
                    <a:tab pos="2362200" algn="ctr"/>
                  </a:tabLst>
                </a:pPr>
                <a:r>
                  <a:rPr lang="en-US" altLang="en-US" sz="32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Join Operation </a:t>
                </a:r>
              </a:p>
              <a:p>
                <a:pPr>
                  <a:spcBef>
                    <a:spcPts val="900"/>
                  </a:spcBef>
                  <a:tabLst>
                    <a:tab pos="2362200" algn="ctr"/>
                  </a:tabLst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Cartesian-Product </a:t>
                </a:r>
              </a:p>
              <a:p>
                <a:pPr>
                  <a:spcBef>
                    <a:spcPts val="900"/>
                  </a:spcBef>
                  <a:buNone/>
                  <a:tabLst>
                    <a:tab pos="2362200" algn="ctr"/>
                  </a:tabLst>
                </a:pP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          instructor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X  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teaches</a:t>
                </a:r>
                <a:endParaRPr lang="en-US" altLang="en-US" sz="18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900"/>
                  </a:spcBef>
                  <a:buNone/>
                  <a:tabLst>
                    <a:tab pos="2362200" algn="ctr"/>
                  </a:tabLst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associates every tuple of 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instructor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with every tuple of 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teaches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spcBef>
                    <a:spcPts val="900"/>
                  </a:spcBef>
                  <a:tabLst>
                    <a:tab pos="2362200" algn="ctr"/>
                  </a:tabLst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Most of the resulting rows have information about instructors who did NOT teach a particular course. 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To get only those tuples of  “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instructor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X  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teaches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“ that pertain to instructors and the courses that they taught, we write:</a:t>
                </a:r>
              </a:p>
              <a:p>
                <a:pPr>
                  <a:spcBef>
                    <a:spcPts val="900"/>
                  </a:spcBef>
                  <a:buNone/>
                </a:pPr>
                <a:r>
                  <a:rPr lang="en-US" altLang="en-US" sz="1800" dirty="0">
                    <a:solidFill>
                      <a:schemeClr val="bg1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           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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 err="1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instructor.id</a:t>
                </a:r>
                <a:r>
                  <a:rPr lang="en-US" altLang="en-US" sz="1800" i="1" baseline="-250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=  </a:t>
                </a:r>
                <a:r>
                  <a:rPr lang="en-US" altLang="en-US" sz="1800" i="1" baseline="-25000" dirty="0" err="1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teaches.id</a:t>
                </a:r>
                <a:r>
                  <a:rPr lang="en-US" altLang="ja-JP" sz="1800" i="1" baseline="-250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ja-JP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teaches</a:t>
                </a:r>
                <a:r>
                  <a:rPr lang="en-US" altLang="ja-JP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))</a:t>
                </a:r>
              </a:p>
              <a:p>
                <a:pPr>
                  <a:spcBef>
                    <a:spcPts val="900"/>
                  </a:spcBef>
                  <a:tabLst>
                    <a:tab pos="2362200" algn="ctr"/>
                  </a:tabLst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</a:t>
                </a:r>
                <a:r>
                  <a:rPr lang="en-US" altLang="en-US" sz="18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join</a:t>
                </a:r>
                <a:r>
                  <a:rPr lang="en-US" alt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operation allows us to combine a </a:t>
                </a:r>
                <a:r>
                  <a:rPr lang="en-US" altLang="en-US" sz="1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select operation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a</a:t>
                </a:r>
                <a:r>
                  <a:rPr lang="en-US" altLang="en-US" sz="1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18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Cartesian-product operation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into a single operation.</a:t>
                </a:r>
              </a:p>
              <a:p>
                <a:pPr>
                  <a:spcBef>
                    <a:spcPts val="900"/>
                  </a:spcBef>
                  <a:tabLst>
                    <a:tab pos="2362200" algn="ctr"/>
                  </a:tabLst>
                </a:pP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relations 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and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). Let “theta” be a predicate on attributes in the schema R “union” S. The join operation  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 is defined as follows:</a:t>
                </a:r>
              </a:p>
              <a:p>
                <a:pPr>
                  <a:spcBef>
                    <a:spcPts val="900"/>
                  </a:spcBef>
                  <a:buNone/>
                </a:pP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      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×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ja-JP" sz="18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Symbol" panose="05050102010706020507" pitchFamily="18" charset="2"/>
                </a:endParaRPr>
              </a:p>
              <a:p>
                <a:pPr>
                  <a:spcBef>
                    <a:spcPts val="900"/>
                  </a:spcBef>
                </a:pPr>
                <a:r>
                  <a:rPr lang="en-US" altLang="ja-JP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Thus</a:t>
                </a:r>
              </a:p>
              <a:p>
                <a:pPr marL="0" indent="0">
                  <a:spcBef>
                    <a:spcPts val="900"/>
                  </a:spcBef>
                  <a:buNone/>
                </a:pP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                 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en-US" sz="1800" i="1" baseline="-250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instructor.id =  teaches.id</a:t>
                </a:r>
                <a:r>
                  <a:rPr lang="en-US" altLang="ja-JP" sz="1800" i="1" baseline="-250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</a:t>
                </a:r>
                <a:r>
                  <a:rPr lang="en-US" altLang="ja-JP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(</a:t>
                </a:r>
                <a:r>
                  <a:rPr lang="en-US" altLang="ja-JP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instructor  </a:t>
                </a:r>
                <a:r>
                  <a:rPr lang="en-US" altLang="ja-JP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x</a:t>
                </a:r>
                <a:r>
                  <a:rPr lang="en-US" altLang="ja-JP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teaches</a:t>
                </a:r>
                <a:r>
                  <a:rPr lang="en-US" altLang="ja-JP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))</a:t>
                </a:r>
              </a:p>
              <a:p>
                <a:pPr marL="0" indent="0">
                  <a:spcBef>
                    <a:spcPts val="900"/>
                  </a:spcBef>
                  <a:buNone/>
                </a:pPr>
                <a:r>
                  <a:rPr lang="en-US" altLang="ja-JP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can equivalently be written as</a:t>
                </a:r>
                <a:r>
                  <a:rPr lang="en-US" altLang="ja-JP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:</a:t>
                </a:r>
                <a:r>
                  <a:rPr lang="en-US" altLang="en-US" sz="1800" i="1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instructor</a:t>
                </a:r>
                <a:r>
                  <a:rPr lang="en-US" altLang="en-US" sz="1800" dirty="0">
                    <a:latin typeface="Calibri" panose="020F0502020204030204" pitchFamily="34" charset="0"/>
                    <a:cs typeface="Calibri" panose="020F0502020204030204" pitchFamily="34" charset="0"/>
                    <a:sym typeface="Symbol" panose="05050102010706020507" pitchFamily="18" charset="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⋈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sz="1800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Instructor.id = teaches.id</a:t>
                </a:r>
                <a:r>
                  <a:rPr lang="en-US" sz="18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8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teaches</a:t>
                </a:r>
                <a:r>
                  <a:rPr lang="en-US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spcBef>
                    <a:spcPts val="900"/>
                  </a:spcBef>
                  <a:tabLst>
                    <a:tab pos="2362200" algn="ctr"/>
                  </a:tabLst>
                </a:pPr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AD66A07-E2AF-929D-E6F0-2457D699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5" y="978001"/>
                <a:ext cx="11137158" cy="5699125"/>
              </a:xfrm>
              <a:prstGeom prst="rect">
                <a:avLst/>
              </a:prstGeom>
              <a:blipFill>
                <a:blip r:embed="rId3"/>
                <a:stretch>
                  <a:fillRect l="-1367" t="-2222" r="-228" b="-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8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additional operations (3)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AD66A07-E2AF-929D-E6F0-2457D699C380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57445" y="978001"/>
                <a:ext cx="11137158" cy="5699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900"/>
                  </a:spcBef>
                  <a:buNone/>
                  <a:tabLst>
                    <a:tab pos="2362200" algn="ctr"/>
                  </a:tabLst>
                </a:pPr>
                <a:r>
                  <a:rPr lang="en-US" altLang="en-US" sz="32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Join Operation 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join operation without predicate is called </a:t>
                </a:r>
                <a:r>
                  <a:rPr lang="en-US" altLang="en-US" sz="2000" b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natural join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Notation: </a:t>
                </a:r>
                <a:r>
                  <a:rPr lang="en-US" altLang="en-US" sz="2000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en-US" alt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000" i="1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sz="2000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>
                  <a:spcBef>
                    <a:spcPts val="900"/>
                  </a:spcBef>
                </a:pP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Output pairs of rows from the two input relations that have the </a:t>
                </a:r>
                <a:r>
                  <a:rPr lang="en-US" alt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same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value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all attributes that have the </a:t>
                </a:r>
                <a:r>
                  <a:rPr lang="en-US" alt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same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name</a:t>
                </a:r>
              </a:p>
              <a:p>
                <a:pPr>
                  <a:spcBef>
                    <a:spcPts val="900"/>
                  </a:spcBef>
                </a:pP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Let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be relations on schemas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respectively. </a:t>
                </a:r>
                <a:b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Then, 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is a relation on schema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 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Symbol" charset="2"/>
                  </a:rPr>
                  <a:t>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obtained as follows:</a:t>
                </a:r>
              </a:p>
              <a:p>
                <a:pPr lvl="1">
                  <a:spcBef>
                    <a:spcPts val="900"/>
                  </a:spcBef>
                </a:pP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Consider each pair of tuples </a:t>
                </a:r>
                <a:r>
                  <a:rPr lang="en-US" altLang="en-US" sz="20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en-US" sz="2000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en-US" sz="20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en-US" sz="2000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from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  </a:t>
                </a:r>
              </a:p>
              <a:p>
                <a:pPr lvl="1">
                  <a:spcBef>
                    <a:spcPts val="900"/>
                  </a:spcBef>
                </a:pP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:r>
                  <a:rPr lang="en-US" altLang="en-US" sz="20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en-US" sz="2000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:r>
                  <a:rPr lang="en-US" altLang="en-US" sz="2000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en-US" sz="2000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have the same value on each of the attributes in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  <a:sym typeface="Symbol" charset="2"/>
                  </a:rPr>
                  <a:t>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add a tuple </a:t>
                </a:r>
                <a:r>
                  <a:rPr lang="en-US" altLang="en-US" sz="2000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to the result, where</a:t>
                </a:r>
              </a:p>
              <a:p>
                <a:pPr lvl="2">
                  <a:spcBef>
                    <a:spcPts val="900"/>
                  </a:spcBef>
                </a:pP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the same value as </a:t>
                </a:r>
                <a:r>
                  <a:rPr lang="en-US" altLang="en-US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en-US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endParaRPr lang="en-US" alt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2">
                  <a:spcBef>
                    <a:spcPts val="900"/>
                  </a:spcBef>
                </a:pP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has the same value as </a:t>
                </a:r>
                <a:r>
                  <a:rPr lang="en-US" altLang="en-US" i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t</a:t>
                </a:r>
                <a:r>
                  <a:rPr lang="en-US" altLang="en-US" i="1" baseline="-25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on 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endParaRPr lang="en-US" altLang="en-US" i="1" baseline="-25000" dirty="0">
                  <a:latin typeface="Calibri" panose="020F0502020204030204" pitchFamily="34" charset="0"/>
                  <a:cs typeface="Calibri" panose="020F0502020204030204" pitchFamily="34" charset="0"/>
                  <a:sym typeface="Symbol" charset="2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9AD66A07-E2AF-929D-E6F0-2457D699C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45" y="978001"/>
                <a:ext cx="11137158" cy="5699125"/>
              </a:xfrm>
              <a:prstGeom prst="rect">
                <a:avLst/>
              </a:prstGeom>
              <a:blipFill>
                <a:blip r:embed="rId3"/>
                <a:stretch>
                  <a:fillRect l="-1367" t="-2222" r="-2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8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additional operations (4)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None/>
              <a:tabLst>
                <a:tab pos="2362200" algn="ctr"/>
              </a:tabLst>
            </a:pPr>
            <a:r>
              <a:rPr lang="en-US" alt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Assignment Operation </a:t>
            </a:r>
          </a:p>
          <a:p>
            <a:pPr>
              <a:spcBef>
                <a:spcPts val="90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It is convenient at times to write a relational-algebra expression </a:t>
            </a:r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assigning parts of it to temporary relation variables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  </a:t>
            </a:r>
          </a:p>
          <a:p>
            <a:pPr>
              <a:spcBef>
                <a:spcPts val="90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assignment operation is denoted by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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and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works like assignment in a programming language.</a:t>
            </a:r>
          </a:p>
          <a:p>
            <a:pPr>
              <a:spcBef>
                <a:spcPts val="900"/>
              </a:spcBef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Example: Find all 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instructor in the “Physics” and Music department.</a:t>
            </a:r>
            <a:b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</a:br>
            <a:r>
              <a:rPr lang="en-US" altLang="en-US" sz="14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Physics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</a:t>
            </a:r>
            <a:r>
              <a:rPr lang="en-US" alt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ja-JP" altLang="en-US" sz="2000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Physics</a:t>
            </a:r>
            <a:r>
              <a:rPr lang="ja-JP" altLang="en-US" sz="2000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”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ja-JP" sz="20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instructor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lvl="1">
              <a:spcBef>
                <a:spcPts val="90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Music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</a:t>
            </a:r>
            <a:r>
              <a:rPr lang="en-US" altLang="en-US" sz="1800" b="1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 </a:t>
            </a:r>
            <a:r>
              <a:rPr lang="en-US" altLang="en-US" sz="18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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2000" i="1" baseline="-25000" dirty="0" err="1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dept_name</a:t>
            </a:r>
            <a:r>
              <a:rPr lang="en-US" altLang="en-US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=</a:t>
            </a:r>
            <a:r>
              <a:rPr lang="ja-JP" altLang="en-US" sz="2000" i="1" baseline="-2500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“</a:t>
            </a:r>
            <a:r>
              <a:rPr lang="en-US" altLang="ja-JP" sz="20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Music” 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(</a:t>
            </a:r>
            <a:r>
              <a:rPr lang="en-US" altLang="ja-JP" sz="20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instructor</a:t>
            </a:r>
            <a:r>
              <a:rPr lang="en-US" altLang="ja-JP" sz="2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)</a:t>
            </a:r>
          </a:p>
          <a:p>
            <a:pPr lvl="1">
              <a:spcBef>
                <a:spcPts val="900"/>
              </a:spcBef>
              <a:buNone/>
              <a:tabLst>
                <a:tab pos="1244204" algn="l"/>
                <a:tab pos="2362200" algn="ctr"/>
                <a:tab pos="2569369" algn="l"/>
              </a:tabLst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     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Physics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 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 </a:t>
            </a:r>
            <a:r>
              <a:rPr lang="en-US" altLang="en-US" sz="2000" i="1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Music</a:t>
            </a:r>
          </a:p>
          <a:p>
            <a:pPr marL="270272" indent="-270272">
              <a:spcBef>
                <a:spcPts val="90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panose="05050102010706020507" pitchFamily="18" charset="2"/>
              </a:rPr>
              <a:t>With the assignment operation, a query can be written as a sequential program consisting of</a:t>
            </a: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  <a:p>
            <a:pPr lvl="1">
              <a:spcBef>
                <a:spcPts val="90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a series of assignments </a:t>
            </a:r>
          </a:p>
          <a:p>
            <a:pPr lvl="1">
              <a:spcBef>
                <a:spcPts val="900"/>
              </a:spcBef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followed by an expression whose value is displayed as a result of the query.</a:t>
            </a:r>
            <a:endParaRPr lang="en-US" altLang="en-US" sz="16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24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additional operations (5)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None/>
              <a:tabLst>
                <a:tab pos="2362200" algn="ctr"/>
              </a:tabLst>
            </a:pPr>
            <a:r>
              <a:rPr lang="en-US" alt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Outer Join Operation </a:t>
            </a:r>
          </a:p>
          <a:p>
            <a:pPr>
              <a:spcBef>
                <a:spcPts val="9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 extension of the join operation that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avoids loss of information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spcBef>
                <a:spcPts val="9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Computes the join and then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adds tuples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from one relation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 does not match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tuples in the other relation to the result of the join. </a:t>
            </a:r>
          </a:p>
          <a:p>
            <a:pPr>
              <a:spcBef>
                <a:spcPts val="9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Uses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value to signify that the value is unknown or does not exist </a:t>
            </a:r>
          </a:p>
          <a:p>
            <a:pPr>
              <a:spcBef>
                <a:spcPts val="9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Three forms of outer join:</a:t>
            </a:r>
          </a:p>
          <a:p>
            <a:pPr lvl="1">
              <a:spcBef>
                <a:spcPts val="9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left outer join</a:t>
            </a:r>
          </a:p>
          <a:p>
            <a:pPr lvl="1">
              <a:spcBef>
                <a:spcPts val="9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right outer join</a:t>
            </a:r>
          </a:p>
          <a:p>
            <a:pPr lvl="1">
              <a:spcBef>
                <a:spcPts val="9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full outer join</a:t>
            </a:r>
            <a:endParaRPr lang="en-US" altLang="en-US" sz="16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306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additional operations (6)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None/>
              <a:tabLst>
                <a:tab pos="2362200" algn="ctr"/>
              </a:tabLst>
            </a:pPr>
            <a:r>
              <a:rPr lang="en-US" alt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Outer Join Operation </a:t>
            </a:r>
          </a:p>
          <a:p>
            <a:pPr>
              <a:spcBef>
                <a:spcPts val="900"/>
              </a:spcBef>
            </a:pPr>
            <a:endParaRPr lang="en-US" altLang="en-US" sz="16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DAA92B8-5F97-FF95-BE6B-6CD953564901}"/>
              </a:ext>
            </a:extLst>
          </p:cNvPr>
          <p:cNvSpPr txBox="1">
            <a:spLocks noChangeArrowheads="1"/>
          </p:cNvSpPr>
          <p:nvPr/>
        </p:nvSpPr>
        <p:spPr>
          <a:xfrm>
            <a:off x="657444" y="1793617"/>
            <a:ext cx="5145881" cy="365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Relation </a:t>
            </a:r>
            <a:r>
              <a:rPr lang="en-US" altLang="en-US" sz="1600" i="1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  <a:endParaRPr lang="en-US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8BB03CE-86F8-44AB-8F00-DFD1FACB8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444" y="3366433"/>
            <a:ext cx="5272088" cy="364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9pPr>
          </a:lstStyle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Relation </a:t>
            </a:r>
            <a:r>
              <a:rPr lang="en-US" altLang="en-US" i="1" dirty="0" err="1"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prereq</a:t>
            </a:r>
            <a:endParaRPr lang="en-US" altLang="en-US" i="1" dirty="0"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35E337D9-C817-6442-CA30-A45FA34FD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925" y="4870747"/>
            <a:ext cx="6218634" cy="103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Observe that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CS-315 is missing in </a:t>
            </a:r>
            <a:r>
              <a:rPr lang="en-US" alt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prereq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	CS-347 is missing in course 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16FC6762-2EC5-B0F9-BD8E-55D7EA18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503" y="2290108"/>
            <a:ext cx="3246835" cy="898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B120B774-B536-C063-D060-8091E366B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3877" y="3793867"/>
            <a:ext cx="1792801" cy="9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9743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 – additional operations (7)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900"/>
              </a:spcBef>
              <a:buNone/>
              <a:tabLst>
                <a:tab pos="2362200" algn="ctr"/>
              </a:tabLst>
            </a:pPr>
            <a:r>
              <a:rPr lang="en-US" altLang="en-US" sz="32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Outer Join Operation </a:t>
            </a:r>
          </a:p>
          <a:p>
            <a:pPr>
              <a:spcBef>
                <a:spcPts val="900"/>
              </a:spcBef>
            </a:pPr>
            <a:endParaRPr lang="en-US" altLang="en-US" sz="16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E39C575-4BCB-909F-DFD2-2AEF5E8CB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183" y="3532667"/>
            <a:ext cx="4144565" cy="63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4161750" indent="-24161750"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1pPr>
            <a:lvl2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9pPr>
          </a:lstStyle>
          <a:p>
            <a:pPr marL="742950" lvl="1" indent="-285750">
              <a:spcBef>
                <a:spcPct val="35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 Left Outer Join</a:t>
            </a:r>
          </a:p>
          <a:p>
            <a:pPr marL="1200150" lvl="2" indent="-285750">
              <a:spcBef>
                <a:spcPct val="35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sz="1500" i="1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  <a:r>
              <a:rPr kumimoji="1"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1500" b="1" dirty="0">
                <a:latin typeface="Calibri" panose="020F0502020204030204" pitchFamily="34" charset="0"/>
                <a:cs typeface="Calibri" panose="020F0502020204030204" pitchFamily="34" charset="0"/>
              </a:rPr>
              <a:t>⟕</a:t>
            </a:r>
            <a:r>
              <a:rPr kumimoji="1"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en-US" sz="15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prereq</a:t>
            </a:r>
            <a:endParaRPr kumimoji="1" lang="en-US" altLang="en-US" sz="15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CA8D30EE-364E-32CD-6D78-056CE325E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282" y="4132743"/>
            <a:ext cx="4467225" cy="10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6CBF743-AEE6-3BF4-5CDC-4C99084AE9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57444" y="1786833"/>
                <a:ext cx="4964906" cy="516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9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folHlink"/>
                  </a:buClr>
                  <a:buSzPct val="80000"/>
                  <a:buFont typeface="Monotype Sorts" charset="2"/>
                  <a:buChar char="l"/>
                  <a:defRPr kumimoji="1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rgbClr val="33CC33"/>
                  </a:buClr>
                  <a:buSzPct val="75000"/>
                  <a:buFont typeface="Webdings" charset="2"/>
                  <a:buChar char="4"/>
                  <a:defRPr kumimoji="1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hlink"/>
                  </a:buClr>
                  <a:buFont typeface="Times New Roman" charset="0"/>
                  <a:buChar char="–"/>
                  <a:defRPr kumimoji="1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eaLnBrk="0" fontAlgn="base" hangingPunct="0">
                  <a:spcBef>
                    <a:spcPct val="35000"/>
                  </a:spcBef>
                  <a:spcAft>
                    <a:spcPct val="0"/>
                  </a:spcAft>
                  <a:buClr>
                    <a:schemeClr val="tx2"/>
                  </a:buClr>
                  <a:buSzPct val="75000"/>
                  <a:buChar char="»"/>
                  <a:defRPr kumimoji="1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>
                  <a:buFont typeface="Arial" panose="020B0604020202020204" pitchFamily="34" charset="0"/>
                  <a:buChar char="•"/>
                </a:pPr>
                <a:r>
                  <a:rPr lang="en-US" altLang="en-US" sz="1500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Join</a:t>
                </a:r>
              </a:p>
              <a:p>
                <a:pPr marL="585788" lvl="1">
                  <a:buFont typeface="Arial" panose="020B0604020202020204" pitchFamily="34" charset="0"/>
                  <a:buChar char="•"/>
                </a:pPr>
                <a:r>
                  <a:rPr lang="en-US" altLang="en-US" sz="15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course </a:t>
                </a:r>
                <a14:m>
                  <m:oMath xmlns:m="http://schemas.openxmlformats.org/officeDocument/2006/math">
                    <m:r>
                      <a:rPr lang="en-US" sz="1500" i="1">
                        <a:latin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en-US" altLang="en-US" sz="1500" i="1" kern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prereq</a:t>
                </a:r>
                <a:endParaRPr lang="en-US" altLang="en-US" i="1" kern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56CBF743-AEE6-3BF4-5CDC-4C99084AE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444" y="1786833"/>
                <a:ext cx="4964906" cy="516731"/>
              </a:xfrm>
              <a:prstGeom prst="rect">
                <a:avLst/>
              </a:prstGeom>
              <a:blipFill>
                <a:blip r:embed="rId4"/>
                <a:stretch>
                  <a:fillRect l="-510" t="-4762" b="-3095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5">
            <a:extLst>
              <a:ext uri="{FF2B5EF4-FFF2-40B4-BE49-F238E27FC236}">
                <a16:creationId xmlns:a16="http://schemas.microsoft.com/office/drawing/2014/main" id="{73639554-F488-E09E-6136-1A0D41ABEB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82"/>
          <a:stretch/>
        </p:blipFill>
        <p:spPr bwMode="auto">
          <a:xfrm>
            <a:off x="1092022" y="2511924"/>
            <a:ext cx="4107314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FBC92DA5-CAE8-3C22-2444-C9307E5B3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519" y="1786833"/>
            <a:ext cx="4048125" cy="63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 Right Outer Join</a:t>
            </a:r>
          </a:p>
          <a:p>
            <a:pPr marL="628650" lvl="1" indent="-285750">
              <a:spcBef>
                <a:spcPct val="35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sz="1500" i="1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  <a:r>
              <a:rPr kumimoji="1"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⟖</a:t>
            </a:r>
            <a:r>
              <a:rPr kumimoji="1"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en-US" sz="15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prereq</a:t>
            </a:r>
            <a:endParaRPr kumimoji="1" lang="en-US" altLang="en-US" sz="15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91815979-713B-B5DB-0D71-D6FDA6C5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147" y="2452233"/>
            <a:ext cx="4693444" cy="106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84B16A30-171F-87A7-0DEF-9AD369DF0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9" t="4582" r="6110" b="71706"/>
          <a:stretch>
            <a:fillRect/>
          </a:stretch>
        </p:blipFill>
        <p:spPr bwMode="auto">
          <a:xfrm>
            <a:off x="10348900" y="2497971"/>
            <a:ext cx="812006" cy="246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C5A45DC0-8DA0-8AAA-FCE2-8F3E1BE64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9519" y="3757440"/>
            <a:ext cx="3607594" cy="634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1pPr>
            <a:lvl2pPr marL="37931725" indent="-37474525"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3pPr>
            <a:lvl4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4pPr>
            <a:lvl5pPr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Helvetica" charset="0"/>
                <a:ea typeface="MS PGothic" pitchFamily="34" charset="-128"/>
              </a:defRPr>
            </a:lvl9pPr>
          </a:lstStyle>
          <a:p>
            <a:pPr marL="285750" indent="-285750">
              <a:spcBef>
                <a:spcPct val="35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 Full Outer Join</a:t>
            </a:r>
          </a:p>
          <a:p>
            <a:pPr marL="628650" lvl="1" indent="-285750">
              <a:spcBef>
                <a:spcPct val="350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kumimoji="1" lang="en-US" altLang="en-US" sz="1500" i="1" dirty="0">
                <a:latin typeface="Calibri" panose="020F0502020204030204" pitchFamily="34" charset="0"/>
                <a:cs typeface="Calibri" panose="020F0502020204030204" pitchFamily="34" charset="0"/>
              </a:rPr>
              <a:t>course</a:t>
            </a:r>
            <a:r>
              <a:rPr kumimoji="1"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1500" b="1" dirty="0">
                <a:latin typeface="Calibri" panose="020F0502020204030204" pitchFamily="34" charset="0"/>
                <a:cs typeface="Calibri" panose="020F0502020204030204" pitchFamily="34" charset="0"/>
              </a:rPr>
              <a:t>⟗</a:t>
            </a:r>
            <a:r>
              <a:rPr kumimoji="1" lang="en-US" altLang="en-US" sz="15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en-US" sz="1500" i="1" dirty="0" err="1">
                <a:latin typeface="Calibri" panose="020F0502020204030204" pitchFamily="34" charset="0"/>
                <a:cs typeface="Calibri" panose="020F0502020204030204" pitchFamily="34" charset="0"/>
              </a:rPr>
              <a:t>prereq</a:t>
            </a:r>
            <a:endParaRPr kumimoji="1" lang="en-US" altLang="en-US" sz="15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429AB437-819E-9F66-D75A-78671562B4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996" y="4446613"/>
            <a:ext cx="4394597" cy="1145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7">
            <a:extLst>
              <a:ext uri="{FF2B5EF4-FFF2-40B4-BE49-F238E27FC236}">
                <a16:creationId xmlns:a16="http://schemas.microsoft.com/office/drawing/2014/main" id="{6FB5E7B6-10CE-7029-8700-AF7EC4F16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29" t="4582" r="6110" b="71706"/>
          <a:stretch>
            <a:fillRect/>
          </a:stretch>
        </p:blipFill>
        <p:spPr bwMode="auto">
          <a:xfrm>
            <a:off x="10155597" y="4491479"/>
            <a:ext cx="733901" cy="222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728C06-1E09-EF37-EB88-416FFCBA98A2}"/>
                  </a:ext>
                </a:extLst>
              </p:cNvPr>
              <p:cNvSpPr txBox="1"/>
              <p:nvPr/>
            </p:nvSpPr>
            <p:spPr>
              <a:xfrm>
                <a:off x="303183" y="5375723"/>
                <a:ext cx="6099858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Outer join can be expressed using basic operations</a:t>
                </a:r>
              </a:p>
              <a:p>
                <a:pPr lvl="1"/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e.g. 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 </a:t>
                </a:r>
                <a:r>
                  <a:rPr lang="en-US" altLang="en-US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⟕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can be written as</a:t>
                </a:r>
              </a:p>
              <a:p>
                <a:pPr lvl="1">
                  <a:buNone/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(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 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  <a:sym typeface="Symbol"/>
                  </a:rPr>
                  <a:t>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(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 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– 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  <a:sym typeface="Symbol"/>
                  </a:rPr>
                  <a:t></a:t>
                </a:r>
                <a:r>
                  <a:rPr lang="en-US" altLang="en-US" i="1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⋈</m:t>
                    </m:r>
                  </m:oMath>
                </a14:m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)) x {(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null, …, null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)}</a:t>
                </a:r>
              </a:p>
              <a:p>
                <a:pPr lvl="1">
                  <a:buNone/>
                </a:pP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where the constant relation {(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null, …, null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)} is on the schema 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US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- </a:t>
                </a:r>
                <a:r>
                  <a:rPr lang="en-US" alt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R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728C06-1E09-EF37-EB88-416FFCBA9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83" y="5375723"/>
                <a:ext cx="6099858" cy="1477328"/>
              </a:xfrm>
              <a:prstGeom prst="rect">
                <a:avLst/>
              </a:prstGeom>
              <a:blipFill>
                <a:blip r:embed="rId9"/>
                <a:stretch>
                  <a:fillRect l="-1040" t="-2564" b="-5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57451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 querying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78001"/>
            <a:ext cx="11534554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HK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data query is either an action query or a select query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HK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select query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is one that </a:t>
            </a:r>
            <a:r>
              <a:rPr lang="en-HK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retrieves data from a database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 </a:t>
            </a:r>
            <a:r>
              <a:rPr lang="en-HK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action query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asks for </a:t>
            </a:r>
            <a:r>
              <a:rPr lang="en-HK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additional operations on data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, such as </a:t>
            </a:r>
            <a:r>
              <a:rPr lang="en-HK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insertion, updating, deleting 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or other forms of data manipulation. </a:t>
            </a:r>
            <a:endParaRPr lang="en-US" alt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Database Query Stock Illustrations – 3,601 Database Query Stock  Illustrations, Vectors &amp; Clipart - Dreamstime">
            <a:extLst>
              <a:ext uri="{FF2B5EF4-FFF2-40B4-BE49-F238E27FC236}">
                <a16:creationId xmlns:a16="http://schemas.microsoft.com/office/drawing/2014/main" id="{E4959CD8-70A2-4BAE-40CF-586856D8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877" y="3747921"/>
            <a:ext cx="4590246" cy="3110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349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B33509-13D8-0A90-3EDF-1076930B5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0047" y="2624340"/>
            <a:ext cx="5381194" cy="33986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Select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B7C855-E13F-BA61-1BDE-FB7CE17B3C37}"/>
              </a:ext>
            </a:extLst>
          </p:cNvPr>
          <p:cNvSpPr txBox="1">
            <a:spLocks noChangeArrowheads="1"/>
          </p:cNvSpPr>
          <p:nvPr/>
        </p:nvSpPr>
        <p:spPr>
          <a:xfrm>
            <a:off x="153159" y="1298777"/>
            <a:ext cx="7260012" cy="3934354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&lt;List of Columns and expressions (usually involving columns)&gt;</a:t>
            </a:r>
          </a:p>
          <a:p>
            <a:pPr marL="533400" indent="-5334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&lt;List of Tables &amp; Join Operators&gt;</a:t>
            </a:r>
          </a:p>
          <a:p>
            <a:pPr marL="533400" indent="-5334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&lt;List of Row conditions joined together by And, Or, Not&gt;</a:t>
            </a:r>
          </a:p>
          <a:p>
            <a:pPr marL="533400" indent="-5334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Group By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&lt;list of grouping columns&gt;</a:t>
            </a:r>
          </a:p>
          <a:p>
            <a:pPr marL="533400" indent="-5334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Having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&lt;list of group conditions connected by And, Or, Not &gt;</a:t>
            </a:r>
          </a:p>
          <a:p>
            <a:pPr marL="533400" indent="-53340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Order By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&lt;list of sorting specifications&gt;</a:t>
            </a:r>
          </a:p>
        </p:txBody>
      </p:sp>
    </p:spTree>
    <p:extLst>
      <p:ext uri="{BB962C8B-B14F-4D97-AF65-F5344CB8AC3E}">
        <p14:creationId xmlns:p14="http://schemas.microsoft.com/office/powerpoint/2010/main" val="924645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conceptual 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81473" y="3414222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8B05314-820E-FA16-BB19-70FE49B15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2073" y="1128222"/>
            <a:ext cx="19050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From Tables: Cross product and join operations</a:t>
            </a: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D8635EB9-0B3B-C9CA-A8D5-1F55A165C1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1873" y="2576022"/>
            <a:ext cx="914400" cy="91440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val 10">
            <a:extLst>
              <a:ext uri="{FF2B5EF4-FFF2-40B4-BE49-F238E27FC236}">
                <a16:creationId xmlns:a16="http://schemas.microsoft.com/office/drawing/2014/main" id="{CD966A8C-ECFC-395D-335F-2E8E2505F4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3273" y="135682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10" name="Line 13">
            <a:extLst>
              <a:ext uri="{FF2B5EF4-FFF2-40B4-BE49-F238E27FC236}">
                <a16:creationId xmlns:a16="http://schemas.microsoft.com/office/drawing/2014/main" id="{CC705624-CF17-3853-6655-27226EFBFD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573" y="196642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4CF477AA-FA33-0729-8156-F7861A2FA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273" y="2347421"/>
            <a:ext cx="1905000" cy="60960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Restriction on where conditions</a:t>
            </a:r>
          </a:p>
        </p:txBody>
      </p:sp>
      <p:sp>
        <p:nvSpPr>
          <p:cNvPr id="12" name="Oval 15">
            <a:extLst>
              <a:ext uri="{FF2B5EF4-FFF2-40B4-BE49-F238E27FC236}">
                <a16:creationId xmlns:a16="http://schemas.microsoft.com/office/drawing/2014/main" id="{4E4CB474-8B3F-C545-A9EA-DDF2BBED3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891" y="2471247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</p:txBody>
      </p:sp>
      <p:sp>
        <p:nvSpPr>
          <p:cNvPr id="13" name="Line 17">
            <a:extLst>
              <a:ext uri="{FF2B5EF4-FFF2-40B4-BE49-F238E27FC236}">
                <a16:creationId xmlns:a16="http://schemas.microsoft.com/office/drawing/2014/main" id="{ACEAC1AE-1CEA-8B4A-41B0-86412897F286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573" y="295702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AutoShape 18">
            <a:extLst>
              <a:ext uri="{FF2B5EF4-FFF2-40B4-BE49-F238E27FC236}">
                <a16:creationId xmlns:a16="http://schemas.microsoft.com/office/drawing/2014/main" id="{1D7C4CFE-FC98-E565-C8F6-80B9C48B564C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3122680" y="3261822"/>
            <a:ext cx="1552575" cy="8382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anchor="ctr"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   By? </a:t>
            </a:r>
          </a:p>
        </p:txBody>
      </p:sp>
      <p:sp>
        <p:nvSpPr>
          <p:cNvPr id="15" name="AutoShape 20">
            <a:extLst>
              <a:ext uri="{FF2B5EF4-FFF2-40B4-BE49-F238E27FC236}">
                <a16:creationId xmlns:a16="http://schemas.microsoft.com/office/drawing/2014/main" id="{C5F1CF25-2756-0991-345F-B1E9470BF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773" y="4481022"/>
            <a:ext cx="1371600" cy="68580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By?</a:t>
            </a: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D7794C24-DDA8-53FF-CB6F-859F8C0FB7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373" y="5776422"/>
            <a:ext cx="1676400" cy="609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 columns in SELECT</a:t>
            </a:r>
          </a:p>
        </p:txBody>
      </p:sp>
      <p:sp>
        <p:nvSpPr>
          <p:cNvPr id="17" name="Line 24">
            <a:extLst>
              <a:ext uri="{FF2B5EF4-FFF2-40B4-BE49-F238E27FC236}">
                <a16:creationId xmlns:a16="http://schemas.microsoft.com/office/drawing/2014/main" id="{CAA3F79A-9C52-5041-BD48-1511427F278E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573" y="638602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8F60B1D6-A9AE-5E82-4CF5-94CE225C3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5673" y="3204672"/>
            <a:ext cx="1143000" cy="8191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 on Group BY columns</a:t>
            </a:r>
          </a:p>
        </p:txBody>
      </p:sp>
      <p:sp>
        <p:nvSpPr>
          <p:cNvPr id="19" name="Line 28">
            <a:extLst>
              <a:ext uri="{FF2B5EF4-FFF2-40B4-BE49-F238E27FC236}">
                <a16:creationId xmlns:a16="http://schemas.microsoft.com/office/drawing/2014/main" id="{098E34AA-8041-855F-CF6A-256ADB42F6F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573" y="4100022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ext Box 29">
            <a:extLst>
              <a:ext uri="{FF2B5EF4-FFF2-40B4-BE49-F238E27FC236}">
                <a16:creationId xmlns:a16="http://schemas.microsoft.com/office/drawing/2014/main" id="{22E981FA-F6EF-8650-050B-E2244D660F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2273" y="3680922"/>
            <a:ext cx="533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21" name="Line 32">
            <a:extLst>
              <a:ext uri="{FF2B5EF4-FFF2-40B4-BE49-F238E27FC236}">
                <a16:creationId xmlns:a16="http://schemas.microsoft.com/office/drawing/2014/main" id="{FEE16575-C2EB-B74B-C681-1E9D1F2D222E}"/>
              </a:ext>
            </a:extLst>
          </p:cNvPr>
          <p:cNvSpPr>
            <a:spLocks noChangeShapeType="1"/>
          </p:cNvSpPr>
          <p:nvPr/>
        </p:nvSpPr>
        <p:spPr bwMode="auto">
          <a:xfrm>
            <a:off x="4638473" y="368092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 34">
            <a:extLst>
              <a:ext uri="{FF2B5EF4-FFF2-40B4-BE49-F238E27FC236}">
                <a16:creationId xmlns:a16="http://schemas.microsoft.com/office/drawing/2014/main" id="{7A3A6CB4-93FB-2E51-E0C9-DC7039CF1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57773" y="2864002"/>
            <a:ext cx="1219200" cy="1447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</a:t>
            </a:r>
          </a:p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aggregates </a:t>
            </a:r>
          </a:p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reduce </a:t>
            </a:r>
          </a:p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 group </a:t>
            </a:r>
          </a:p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1 row</a:t>
            </a:r>
          </a:p>
        </p:txBody>
      </p:sp>
      <p:sp>
        <p:nvSpPr>
          <p:cNvPr id="23" name="Oval 36">
            <a:extLst>
              <a:ext uri="{FF2B5EF4-FFF2-40B4-BE49-F238E27FC236}">
                <a16:creationId xmlns:a16="http://schemas.microsoft.com/office/drawing/2014/main" id="{1CDF1C6B-0AD0-1168-0039-CA5FD671C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6673" y="410002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24" name="Oval 37">
            <a:extLst>
              <a:ext uri="{FF2B5EF4-FFF2-40B4-BE49-F238E27FC236}">
                <a16:creationId xmlns:a16="http://schemas.microsoft.com/office/drawing/2014/main" id="{809EA673-8050-595D-3A42-61801FCC0A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1464" y="4372396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  <p:sp>
        <p:nvSpPr>
          <p:cNvPr id="25" name="Line 38">
            <a:extLst>
              <a:ext uri="{FF2B5EF4-FFF2-40B4-BE49-F238E27FC236}">
                <a16:creationId xmlns:a16="http://schemas.microsoft.com/office/drawing/2014/main" id="{0A450806-E41C-93CF-15A5-47D402535F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238673" y="3680922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41">
            <a:extLst>
              <a:ext uri="{FF2B5EF4-FFF2-40B4-BE49-F238E27FC236}">
                <a16:creationId xmlns:a16="http://schemas.microsoft.com/office/drawing/2014/main" id="{12C5E7FB-4172-B4E4-3676-5667E4798C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8473" y="3185622"/>
            <a:ext cx="1447800" cy="990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Restriction</a:t>
            </a:r>
          </a:p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 HAVING</a:t>
            </a:r>
          </a:p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conditions</a:t>
            </a:r>
          </a:p>
        </p:txBody>
      </p:sp>
      <p:sp>
        <p:nvSpPr>
          <p:cNvPr id="27" name="Line 43">
            <a:extLst>
              <a:ext uri="{FF2B5EF4-FFF2-40B4-BE49-F238E27FC236}">
                <a16:creationId xmlns:a16="http://schemas.microsoft.com/office/drawing/2014/main" id="{427A7C06-C925-DF55-8D1A-EE0D2CE53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7915073" y="3680922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Line 44">
            <a:extLst>
              <a:ext uri="{FF2B5EF4-FFF2-40B4-BE49-F238E27FC236}">
                <a16:creationId xmlns:a16="http://schemas.microsoft.com/office/drawing/2014/main" id="{9FAFA657-421C-0009-8C8F-8A2837EB432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62273" y="4833447"/>
            <a:ext cx="457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Line 57">
            <a:extLst>
              <a:ext uri="{FF2B5EF4-FFF2-40B4-BE49-F238E27FC236}">
                <a16:creationId xmlns:a16="http://schemas.microsoft.com/office/drawing/2014/main" id="{F87E8625-EBEC-8313-0EE0-0FCF3D3627C5}"/>
              </a:ext>
            </a:extLst>
          </p:cNvPr>
          <p:cNvSpPr>
            <a:spLocks noChangeShapeType="1"/>
          </p:cNvSpPr>
          <p:nvPr/>
        </p:nvSpPr>
        <p:spPr bwMode="auto">
          <a:xfrm>
            <a:off x="9134273" y="4176223"/>
            <a:ext cx="0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58">
            <a:extLst>
              <a:ext uri="{FF2B5EF4-FFF2-40B4-BE49-F238E27FC236}">
                <a16:creationId xmlns:a16="http://schemas.microsoft.com/office/drawing/2014/main" id="{5601449E-2B03-676E-9B20-455EA73B3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10473" y="425242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</a:p>
        </p:txBody>
      </p:sp>
      <p:sp>
        <p:nvSpPr>
          <p:cNvPr id="31" name="Line 59">
            <a:extLst>
              <a:ext uri="{FF2B5EF4-FFF2-40B4-BE49-F238E27FC236}">
                <a16:creationId xmlns:a16="http://schemas.microsoft.com/office/drawing/2014/main" id="{0F303F25-7521-C0E6-DD9E-8E19C0EB6FD3}"/>
              </a:ext>
            </a:extLst>
          </p:cNvPr>
          <p:cNvSpPr>
            <a:spLocks noChangeShapeType="1"/>
          </p:cNvSpPr>
          <p:nvPr/>
        </p:nvSpPr>
        <p:spPr bwMode="auto">
          <a:xfrm>
            <a:off x="3914573" y="5166822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tangle 60">
            <a:extLst>
              <a:ext uri="{FF2B5EF4-FFF2-40B4-BE49-F238E27FC236}">
                <a16:creationId xmlns:a16="http://schemas.microsoft.com/office/drawing/2014/main" id="{C858EB4D-37AB-F0E2-29CF-46782638C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4273" y="4957272"/>
            <a:ext cx="1143000" cy="838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</a:t>
            </a:r>
          </a:p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columns in</a:t>
            </a:r>
          </a:p>
          <a:p>
            <a:pPr algn="ctr"/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ORDER BY</a:t>
            </a:r>
          </a:p>
        </p:txBody>
      </p:sp>
      <p:sp>
        <p:nvSpPr>
          <p:cNvPr id="33" name="Text Box 61">
            <a:extLst>
              <a:ext uri="{FF2B5EF4-FFF2-40B4-BE49-F238E27FC236}">
                <a16:creationId xmlns:a16="http://schemas.microsoft.com/office/drawing/2014/main" id="{39D43646-10A0-2497-F8DC-10AA015E58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33573" y="4079423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34" name="Line 62">
            <a:extLst>
              <a:ext uri="{FF2B5EF4-FFF2-40B4-BE49-F238E27FC236}">
                <a16:creationId xmlns:a16="http://schemas.microsoft.com/office/drawing/2014/main" id="{D3399528-9647-2A4B-4E69-6F766279605F}"/>
              </a:ext>
            </a:extLst>
          </p:cNvPr>
          <p:cNvSpPr>
            <a:spLocks noChangeShapeType="1"/>
          </p:cNvSpPr>
          <p:nvPr/>
        </p:nvSpPr>
        <p:spPr bwMode="auto">
          <a:xfrm>
            <a:off x="3933623" y="5395422"/>
            <a:ext cx="13906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Text Box 63">
            <a:extLst>
              <a:ext uri="{FF2B5EF4-FFF2-40B4-BE49-F238E27FC236}">
                <a16:creationId xmlns:a16="http://schemas.microsoft.com/office/drawing/2014/main" id="{DD99C4F0-03FC-202D-4BA6-4D157FCB7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24048" y="5243023"/>
            <a:ext cx="457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</a:p>
        </p:txBody>
      </p:sp>
      <p:sp>
        <p:nvSpPr>
          <p:cNvPr id="36" name="Text Box 64">
            <a:extLst>
              <a:ext uri="{FF2B5EF4-FFF2-40B4-BE49-F238E27FC236}">
                <a16:creationId xmlns:a16="http://schemas.microsoft.com/office/drawing/2014/main" id="{17564488-487A-F734-7B13-86D532172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2722" y="5099858"/>
            <a:ext cx="533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Yes</a:t>
            </a:r>
          </a:p>
        </p:txBody>
      </p:sp>
      <p:sp>
        <p:nvSpPr>
          <p:cNvPr id="37" name="Line 65">
            <a:extLst>
              <a:ext uri="{FF2B5EF4-FFF2-40B4-BE49-F238E27FC236}">
                <a16:creationId xmlns:a16="http://schemas.microsoft.com/office/drawing/2014/main" id="{55D229F6-3372-A087-51FD-FDEAE37A92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743249" y="6081222"/>
            <a:ext cx="1190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Line 66">
            <a:extLst>
              <a:ext uri="{FF2B5EF4-FFF2-40B4-BE49-F238E27FC236}">
                <a16:creationId xmlns:a16="http://schemas.microsoft.com/office/drawing/2014/main" id="{D75942DB-FDCF-EA72-671A-A79B55480CF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3873" y="5776422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endParaRPr lang="en-US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Oval 67">
            <a:extLst>
              <a:ext uri="{FF2B5EF4-FFF2-40B4-BE49-F238E27FC236}">
                <a16:creationId xmlns:a16="http://schemas.microsoft.com/office/drawing/2014/main" id="{1A12D5BB-2FAD-E14C-2D4B-6F37A64D44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048" y="516682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</a:t>
            </a:r>
          </a:p>
        </p:txBody>
      </p:sp>
      <p:sp>
        <p:nvSpPr>
          <p:cNvPr id="40" name="Oval 68">
            <a:extLst>
              <a:ext uri="{FF2B5EF4-FFF2-40B4-BE49-F238E27FC236}">
                <a16:creationId xmlns:a16="http://schemas.microsoft.com/office/drawing/2014/main" id="{F76CE4D0-765A-2EB4-D2FD-A5900B296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391" y="6157422"/>
            <a:ext cx="381000" cy="381000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40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77327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Order By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F765A783-85A7-EA8F-DCE0-4363A4421269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98790"/>
            <a:ext cx="9850656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Used to sort the results based on contents of a column </a:t>
            </a:r>
          </a:p>
          <a:p>
            <a:pPr marL="533400" indent="-533400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levels of sort can be done by specifying multiple columns</a:t>
            </a:r>
          </a:p>
          <a:p>
            <a:pPr marL="533400" indent="-533400"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 expression can be used in Order By clause</a:t>
            </a:r>
          </a:p>
          <a:p>
            <a:pPr marL="533400" indent="-533400">
              <a:lnSpc>
                <a:spcPct val="150000"/>
              </a:lnSpc>
              <a:buFontTx/>
              <a:buNone/>
            </a:pPr>
            <a:r>
              <a:rPr lang="en-US" alt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Syntax: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	</a:t>
            </a:r>
          </a:p>
          <a:p>
            <a:pPr marL="1023938" lvl="1" indent="-457200">
              <a:lnSpc>
                <a:spcPct val="15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function(column)</a:t>
            </a:r>
          </a:p>
          <a:p>
            <a:pPr marL="1023938" lvl="1" indent="-457200">
              <a:lnSpc>
                <a:spcPct val="15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From table1 [, table2 …]</a:t>
            </a:r>
          </a:p>
          <a:p>
            <a:pPr marL="1023938" lvl="1" indent="-457200">
              <a:lnSpc>
                <a:spcPct val="15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[Where condition]</a:t>
            </a:r>
          </a:p>
          <a:p>
            <a:pPr marL="1023938" lvl="1" indent="-457200">
              <a:lnSpc>
                <a:spcPct val="15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[Order By {Column | alias | position} [ASC | DESC]]  </a:t>
            </a:r>
          </a:p>
        </p:txBody>
      </p:sp>
    </p:spTree>
    <p:extLst>
      <p:ext uri="{BB962C8B-B14F-4D97-AF65-F5344CB8AC3E}">
        <p14:creationId xmlns:p14="http://schemas.microsoft.com/office/powerpoint/2010/main" val="37697151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Order By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1027">
            <a:extLst>
              <a:ext uri="{FF2B5EF4-FFF2-40B4-BE49-F238E27FC236}">
                <a16:creationId xmlns:a16="http://schemas.microsoft.com/office/drawing/2014/main" id="{F765A783-85A7-EA8F-DCE0-4363A4421269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14400"/>
            <a:ext cx="9850656" cy="31242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sz="3600" b="1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:  Sort Movies by profits in Ascending order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alt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Movie_title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, Gross, Budget, (Gross – Budget) as profits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From movies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Order BY profits </a:t>
            </a:r>
          </a:p>
        </p:txBody>
      </p:sp>
      <p:grpSp>
        <p:nvGrpSpPr>
          <p:cNvPr id="6" name="Group 1167">
            <a:extLst>
              <a:ext uri="{FF2B5EF4-FFF2-40B4-BE49-F238E27FC236}">
                <a16:creationId xmlns:a16="http://schemas.microsoft.com/office/drawing/2014/main" id="{510C61C5-2CA9-491D-0514-34EE2E18951D}"/>
              </a:ext>
            </a:extLst>
          </p:cNvPr>
          <p:cNvGrpSpPr>
            <a:grpSpLocks/>
          </p:cNvGrpSpPr>
          <p:nvPr/>
        </p:nvGrpSpPr>
        <p:grpSpPr bwMode="auto">
          <a:xfrm>
            <a:off x="3549503" y="3281860"/>
            <a:ext cx="7537597" cy="3324374"/>
            <a:chOff x="679" y="2066"/>
            <a:chExt cx="2705" cy="1264"/>
          </a:xfrm>
        </p:grpSpPr>
        <p:grpSp>
          <p:nvGrpSpPr>
            <p:cNvPr id="8" name="Group 1090">
              <a:extLst>
                <a:ext uri="{FF2B5EF4-FFF2-40B4-BE49-F238E27FC236}">
                  <a16:creationId xmlns:a16="http://schemas.microsoft.com/office/drawing/2014/main" id="{FA8639A6-7B5A-CF67-15A0-B6B27E5D84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" y="2256"/>
              <a:ext cx="855" cy="288"/>
              <a:chOff x="0" y="-95"/>
              <a:chExt cx="627" cy="575"/>
            </a:xfrm>
          </p:grpSpPr>
          <p:sp>
            <p:nvSpPr>
              <p:cNvPr id="66" name="Rectangle 1091">
                <a:extLst>
                  <a:ext uri="{FF2B5EF4-FFF2-40B4-BE49-F238E27FC236}">
                    <a16:creationId xmlns:a16="http://schemas.microsoft.com/office/drawing/2014/main" id="{37953545-4075-E2C8-ACBC-295AD4B51E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" y="-95"/>
                <a:ext cx="569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Great Escape</a:t>
                </a:r>
              </a:p>
            </p:txBody>
          </p:sp>
          <p:sp>
            <p:nvSpPr>
              <p:cNvPr id="67" name="Rectangle 1092">
                <a:extLst>
                  <a:ext uri="{FF2B5EF4-FFF2-40B4-BE49-F238E27FC236}">
                    <a16:creationId xmlns:a16="http://schemas.microsoft.com/office/drawing/2014/main" id="{0F634D6E-DAB4-4CBE-E6DD-5F7B675EB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0"/>
                <a:ext cx="627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b"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Group 1093">
              <a:extLst>
                <a:ext uri="{FF2B5EF4-FFF2-40B4-BE49-F238E27FC236}">
                  <a16:creationId xmlns:a16="http://schemas.microsoft.com/office/drawing/2014/main" id="{3157BB4A-7384-FF6A-80F2-4F7538EDAC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2" y="2304"/>
              <a:ext cx="555" cy="240"/>
              <a:chOff x="627" y="0"/>
              <a:chExt cx="598" cy="480"/>
            </a:xfrm>
          </p:grpSpPr>
          <p:sp>
            <p:nvSpPr>
              <p:cNvPr id="64" name="Rectangle 1094">
                <a:extLst>
                  <a:ext uri="{FF2B5EF4-FFF2-40B4-BE49-F238E27FC236}">
                    <a16:creationId xmlns:a16="http://schemas.microsoft.com/office/drawing/2014/main" id="{6C1826B9-4FAB-C0D9-6E97-126FD4D06C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" y="0"/>
                <a:ext cx="54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67.5</a:t>
                </a:r>
              </a:p>
            </p:txBody>
          </p:sp>
          <p:sp>
            <p:nvSpPr>
              <p:cNvPr id="65" name="Rectangle 1095">
                <a:extLst>
                  <a:ext uri="{FF2B5EF4-FFF2-40B4-BE49-F238E27FC236}">
                    <a16:creationId xmlns:a16="http://schemas.microsoft.com/office/drawing/2014/main" id="{A9F5C89C-50E5-B814-BD2B-001E454CDF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0"/>
                <a:ext cx="598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" name="Group 1096">
              <a:extLst>
                <a:ext uri="{FF2B5EF4-FFF2-40B4-BE49-F238E27FC236}">
                  <a16:creationId xmlns:a16="http://schemas.microsoft.com/office/drawing/2014/main" id="{8C75C56A-9FA4-B572-957C-896DD2F39A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8" y="2304"/>
              <a:ext cx="629" cy="240"/>
              <a:chOff x="3077" y="0"/>
              <a:chExt cx="670" cy="480"/>
            </a:xfrm>
          </p:grpSpPr>
          <p:sp>
            <p:nvSpPr>
              <p:cNvPr id="62" name="Rectangle 1097">
                <a:extLst>
                  <a:ext uri="{FF2B5EF4-FFF2-40B4-BE49-F238E27FC236}">
                    <a16:creationId xmlns:a16="http://schemas.microsoft.com/office/drawing/2014/main" id="{C9964C2F-7133-A48E-7C2F-90BAFCF14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6" y="0"/>
                <a:ext cx="612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70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3" name="Rectangle 1098">
                <a:extLst>
                  <a:ext uri="{FF2B5EF4-FFF2-40B4-BE49-F238E27FC236}">
                    <a16:creationId xmlns:a16="http://schemas.microsoft.com/office/drawing/2014/main" id="{3CEBB5AC-25ED-961B-0F3D-15C732C53F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" y="0"/>
                <a:ext cx="67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" name="Group 1099">
              <a:extLst>
                <a:ext uri="{FF2B5EF4-FFF2-40B4-BE49-F238E27FC236}">
                  <a16:creationId xmlns:a16="http://schemas.microsoft.com/office/drawing/2014/main" id="{219F047B-F432-3F9D-62BB-A9FD863030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7" y="2304"/>
              <a:ext cx="667" cy="240"/>
              <a:chOff x="3747" y="0"/>
              <a:chExt cx="634" cy="480"/>
            </a:xfrm>
          </p:grpSpPr>
          <p:sp>
            <p:nvSpPr>
              <p:cNvPr id="60" name="Rectangle 1100">
                <a:extLst>
                  <a:ext uri="{FF2B5EF4-FFF2-40B4-BE49-F238E27FC236}">
                    <a16:creationId xmlns:a16="http://schemas.microsoft.com/office/drawing/2014/main" id="{ADA88964-6D47-8D5F-3F5D-A8E0A64687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0"/>
                <a:ext cx="576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-2.5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1" name="Rectangle 1101">
                <a:extLst>
                  <a:ext uri="{FF2B5EF4-FFF2-40B4-BE49-F238E27FC236}">
                    <a16:creationId xmlns:a16="http://schemas.microsoft.com/office/drawing/2014/main" id="{6955A985-FE75-6956-AAAA-D81B88C9C9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7" y="0"/>
                <a:ext cx="6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2" name="Group 1105">
              <a:extLst>
                <a:ext uri="{FF2B5EF4-FFF2-40B4-BE49-F238E27FC236}">
                  <a16:creationId xmlns:a16="http://schemas.microsoft.com/office/drawing/2014/main" id="{22C680ED-7F28-5CC4-800E-6BD5FB5E59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" y="2544"/>
              <a:ext cx="855" cy="240"/>
              <a:chOff x="0" y="1440"/>
              <a:chExt cx="627" cy="480"/>
            </a:xfrm>
          </p:grpSpPr>
          <p:sp>
            <p:nvSpPr>
              <p:cNvPr id="58" name="Rectangle 1106">
                <a:extLst>
                  <a:ext uri="{FF2B5EF4-FFF2-40B4-BE49-F238E27FC236}">
                    <a16:creationId xmlns:a16="http://schemas.microsoft.com/office/drawing/2014/main" id="{B6936D25-BB84-9A23-FA45-508903E2BC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" y="1573"/>
                <a:ext cx="569" cy="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Upside Down</a:t>
                </a:r>
              </a:p>
            </p:txBody>
          </p:sp>
          <p:sp>
            <p:nvSpPr>
              <p:cNvPr id="59" name="Rectangle 1107">
                <a:extLst>
                  <a:ext uri="{FF2B5EF4-FFF2-40B4-BE49-F238E27FC236}">
                    <a16:creationId xmlns:a16="http://schemas.microsoft.com/office/drawing/2014/main" id="{90FD0845-08C5-5F3B-F3DC-3A5D20841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440"/>
                <a:ext cx="627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" name="Group 1108">
              <a:extLst>
                <a:ext uri="{FF2B5EF4-FFF2-40B4-BE49-F238E27FC236}">
                  <a16:creationId xmlns:a16="http://schemas.microsoft.com/office/drawing/2014/main" id="{472756DB-13AF-CB5E-42B9-F5477756B3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2" y="2544"/>
              <a:ext cx="555" cy="240"/>
              <a:chOff x="627" y="1440"/>
              <a:chExt cx="598" cy="480"/>
            </a:xfrm>
          </p:grpSpPr>
          <p:sp>
            <p:nvSpPr>
              <p:cNvPr id="56" name="Rectangle 1109">
                <a:extLst>
                  <a:ext uri="{FF2B5EF4-FFF2-40B4-BE49-F238E27FC236}">
                    <a16:creationId xmlns:a16="http://schemas.microsoft.com/office/drawing/2014/main" id="{711C1898-62E5-369E-DD57-57195FC6D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" y="1440"/>
                <a:ext cx="54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54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7" name="Rectangle 1110">
                <a:extLst>
                  <a:ext uri="{FF2B5EF4-FFF2-40B4-BE49-F238E27FC236}">
                    <a16:creationId xmlns:a16="http://schemas.microsoft.com/office/drawing/2014/main" id="{4B10ADFE-084F-051C-2AC8-24D0AB8138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1440"/>
                <a:ext cx="598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" name="Group 1111">
              <a:extLst>
                <a:ext uri="{FF2B5EF4-FFF2-40B4-BE49-F238E27FC236}">
                  <a16:creationId xmlns:a16="http://schemas.microsoft.com/office/drawing/2014/main" id="{E2B91534-C037-DE2F-AE61-A5F5A25A4E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8" y="2544"/>
              <a:ext cx="629" cy="240"/>
              <a:chOff x="3077" y="1440"/>
              <a:chExt cx="670" cy="480"/>
            </a:xfrm>
          </p:grpSpPr>
          <p:sp>
            <p:nvSpPr>
              <p:cNvPr id="54" name="Rectangle 1112">
                <a:extLst>
                  <a:ext uri="{FF2B5EF4-FFF2-40B4-BE49-F238E27FC236}">
                    <a16:creationId xmlns:a16="http://schemas.microsoft.com/office/drawing/2014/main" id="{22AB6B87-8BA6-78E5-92CE-45825C43B2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6" y="1440"/>
                <a:ext cx="612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50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Rectangle 1113">
                <a:extLst>
                  <a:ext uri="{FF2B5EF4-FFF2-40B4-BE49-F238E27FC236}">
                    <a16:creationId xmlns:a16="http://schemas.microsoft.com/office/drawing/2014/main" id="{AACACE8D-6B96-87F1-945F-60F2099EF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" y="1440"/>
                <a:ext cx="67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" name="Group 1114">
              <a:extLst>
                <a:ext uri="{FF2B5EF4-FFF2-40B4-BE49-F238E27FC236}">
                  <a16:creationId xmlns:a16="http://schemas.microsoft.com/office/drawing/2014/main" id="{392E93FC-FD4F-D355-4FEE-B1214A2E25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7" y="2544"/>
              <a:ext cx="667" cy="240"/>
              <a:chOff x="3747" y="1440"/>
              <a:chExt cx="634" cy="480"/>
            </a:xfrm>
          </p:grpSpPr>
          <p:sp>
            <p:nvSpPr>
              <p:cNvPr id="52" name="Rectangle 1115">
                <a:extLst>
                  <a:ext uri="{FF2B5EF4-FFF2-40B4-BE49-F238E27FC236}">
                    <a16:creationId xmlns:a16="http://schemas.microsoft.com/office/drawing/2014/main" id="{BC166557-028D-DC4E-8B5B-E86F0FE42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1440"/>
                <a:ext cx="576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53" name="Rectangle 1116">
                <a:extLst>
                  <a:ext uri="{FF2B5EF4-FFF2-40B4-BE49-F238E27FC236}">
                    <a16:creationId xmlns:a16="http://schemas.microsoft.com/office/drawing/2014/main" id="{CBB467F6-0A94-71BD-78CC-BE705FAC2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7" y="1440"/>
                <a:ext cx="6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" name="Group 1120">
              <a:extLst>
                <a:ext uri="{FF2B5EF4-FFF2-40B4-BE49-F238E27FC236}">
                  <a16:creationId xmlns:a16="http://schemas.microsoft.com/office/drawing/2014/main" id="{4F6C4CAD-E633-814F-116E-E999C1A804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" y="2786"/>
              <a:ext cx="855" cy="295"/>
              <a:chOff x="0" y="2400"/>
              <a:chExt cx="627" cy="589"/>
            </a:xfrm>
          </p:grpSpPr>
          <p:sp>
            <p:nvSpPr>
              <p:cNvPr id="50" name="Rectangle 1121">
                <a:extLst>
                  <a:ext uri="{FF2B5EF4-FFF2-40B4-BE49-F238E27FC236}">
                    <a16:creationId xmlns:a16="http://schemas.microsoft.com/office/drawing/2014/main" id="{C2B4CB98-1CD8-FBD2-4512-19AA33CD62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" y="2509"/>
                <a:ext cx="569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Green Warrior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1" name="Rectangle 1122">
                <a:extLst>
                  <a:ext uri="{FF2B5EF4-FFF2-40B4-BE49-F238E27FC236}">
                    <a16:creationId xmlns:a16="http://schemas.microsoft.com/office/drawing/2014/main" id="{63C3C8EF-C1C1-96A6-9C8B-EB4251402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400"/>
                <a:ext cx="627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123">
              <a:extLst>
                <a:ext uri="{FF2B5EF4-FFF2-40B4-BE49-F238E27FC236}">
                  <a16:creationId xmlns:a16="http://schemas.microsoft.com/office/drawing/2014/main" id="{99EF01DF-D67E-6D84-1AB9-0DBEB370D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2" y="2784"/>
              <a:ext cx="555" cy="240"/>
              <a:chOff x="627" y="2400"/>
              <a:chExt cx="598" cy="480"/>
            </a:xfrm>
          </p:grpSpPr>
          <p:sp>
            <p:nvSpPr>
              <p:cNvPr id="48" name="Rectangle 1124">
                <a:extLst>
                  <a:ext uri="{FF2B5EF4-FFF2-40B4-BE49-F238E27FC236}">
                    <a16:creationId xmlns:a16="http://schemas.microsoft.com/office/drawing/2014/main" id="{0558C25A-FBDF-8E06-7372-74B7CABEC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" y="2400"/>
                <a:ext cx="54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96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9" name="Rectangle 1125">
                <a:extLst>
                  <a:ext uri="{FF2B5EF4-FFF2-40B4-BE49-F238E27FC236}">
                    <a16:creationId xmlns:a16="http://schemas.microsoft.com/office/drawing/2014/main" id="{FAF97842-3064-3905-AD4C-64B1936258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400"/>
                <a:ext cx="598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" name="Group 1126">
              <a:extLst>
                <a:ext uri="{FF2B5EF4-FFF2-40B4-BE49-F238E27FC236}">
                  <a16:creationId xmlns:a16="http://schemas.microsoft.com/office/drawing/2014/main" id="{22E48363-EBCD-10AA-4B7A-90BC29587B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8" y="2784"/>
              <a:ext cx="629" cy="240"/>
              <a:chOff x="3077" y="2400"/>
              <a:chExt cx="670" cy="480"/>
            </a:xfrm>
          </p:grpSpPr>
          <p:sp>
            <p:nvSpPr>
              <p:cNvPr id="46" name="Rectangle 1127">
                <a:extLst>
                  <a:ext uri="{FF2B5EF4-FFF2-40B4-BE49-F238E27FC236}">
                    <a16:creationId xmlns:a16="http://schemas.microsoft.com/office/drawing/2014/main" id="{8ED66E38-4C8D-5DF6-94F4-E8F9693129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6" y="2400"/>
                <a:ext cx="612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80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7" name="Rectangle 1128">
                <a:extLst>
                  <a:ext uri="{FF2B5EF4-FFF2-40B4-BE49-F238E27FC236}">
                    <a16:creationId xmlns:a16="http://schemas.microsoft.com/office/drawing/2014/main" id="{E5ACC046-2577-D67D-F4C9-1501719DB5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" y="2400"/>
                <a:ext cx="67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9" name="Group 1129">
              <a:extLst>
                <a:ext uri="{FF2B5EF4-FFF2-40B4-BE49-F238E27FC236}">
                  <a16:creationId xmlns:a16="http://schemas.microsoft.com/office/drawing/2014/main" id="{9D5B422A-58CD-579D-AEF6-ADFF59B251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7" y="2784"/>
              <a:ext cx="667" cy="240"/>
              <a:chOff x="3747" y="2400"/>
              <a:chExt cx="634" cy="480"/>
            </a:xfrm>
          </p:grpSpPr>
          <p:sp>
            <p:nvSpPr>
              <p:cNvPr id="44" name="Rectangle 1130">
                <a:extLst>
                  <a:ext uri="{FF2B5EF4-FFF2-40B4-BE49-F238E27FC236}">
                    <a16:creationId xmlns:a16="http://schemas.microsoft.com/office/drawing/2014/main" id="{E7B68FF6-833A-E331-F17D-5EF23A609A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400"/>
                <a:ext cx="576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16</a:t>
                </a:r>
              </a:p>
            </p:txBody>
          </p:sp>
          <p:sp>
            <p:nvSpPr>
              <p:cNvPr id="45" name="Rectangle 1131">
                <a:extLst>
                  <a:ext uri="{FF2B5EF4-FFF2-40B4-BE49-F238E27FC236}">
                    <a16:creationId xmlns:a16="http://schemas.microsoft.com/office/drawing/2014/main" id="{0537409E-3541-8845-6A2C-D1AA96A43A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7" y="2400"/>
                <a:ext cx="6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0" name="Group 1135">
              <a:extLst>
                <a:ext uri="{FF2B5EF4-FFF2-40B4-BE49-F238E27FC236}">
                  <a16:creationId xmlns:a16="http://schemas.microsoft.com/office/drawing/2014/main" id="{4A7D2698-3340-A224-58E8-23783402AC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1" y="3024"/>
              <a:ext cx="855" cy="306"/>
              <a:chOff x="0" y="2880"/>
              <a:chExt cx="627" cy="612"/>
            </a:xfrm>
          </p:grpSpPr>
          <p:sp>
            <p:nvSpPr>
              <p:cNvPr id="42" name="Rectangle 1136">
                <a:extLst>
                  <a:ext uri="{FF2B5EF4-FFF2-40B4-BE49-F238E27FC236}">
                    <a16:creationId xmlns:a16="http://schemas.microsoft.com/office/drawing/2014/main" id="{80F6AD94-84DA-422D-FBDD-CA4DDBDCA7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" y="3012"/>
                <a:ext cx="569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Blue Oranges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3" name="Rectangle 1137">
                <a:extLst>
                  <a:ext uri="{FF2B5EF4-FFF2-40B4-BE49-F238E27FC236}">
                    <a16:creationId xmlns:a16="http://schemas.microsoft.com/office/drawing/2014/main" id="{DBBF05AE-DF8D-9B2F-B18E-A6564AF9AB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880"/>
                <a:ext cx="627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" name="Group 1138">
              <a:extLst>
                <a:ext uri="{FF2B5EF4-FFF2-40B4-BE49-F238E27FC236}">
                  <a16:creationId xmlns:a16="http://schemas.microsoft.com/office/drawing/2014/main" id="{76105AB3-A639-0EFC-2599-44B43782DA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2" y="3024"/>
              <a:ext cx="555" cy="240"/>
              <a:chOff x="627" y="2880"/>
              <a:chExt cx="598" cy="480"/>
            </a:xfrm>
          </p:grpSpPr>
          <p:sp>
            <p:nvSpPr>
              <p:cNvPr id="40" name="Rectangle 1139">
                <a:extLst>
                  <a:ext uri="{FF2B5EF4-FFF2-40B4-BE49-F238E27FC236}">
                    <a16:creationId xmlns:a16="http://schemas.microsoft.com/office/drawing/2014/main" id="{32FF556F-29C4-4469-79A2-E2555DD0F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56" y="2880"/>
                <a:ext cx="54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28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Rectangle 1140">
                <a:extLst>
                  <a:ext uri="{FF2B5EF4-FFF2-40B4-BE49-F238E27FC236}">
                    <a16:creationId xmlns:a16="http://schemas.microsoft.com/office/drawing/2014/main" id="{E866F76A-DD4D-8650-4A4F-2F36EBD90E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880"/>
                <a:ext cx="598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2" name="Group 1141">
              <a:extLst>
                <a:ext uri="{FF2B5EF4-FFF2-40B4-BE49-F238E27FC236}">
                  <a16:creationId xmlns:a16="http://schemas.microsoft.com/office/drawing/2014/main" id="{6F1842CB-1D7C-75CA-F38B-335C2D9B9A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8" y="3024"/>
              <a:ext cx="629" cy="240"/>
              <a:chOff x="3077" y="2880"/>
              <a:chExt cx="670" cy="480"/>
            </a:xfrm>
          </p:grpSpPr>
          <p:sp>
            <p:nvSpPr>
              <p:cNvPr id="38" name="Rectangle 1142">
                <a:extLst>
                  <a:ext uri="{FF2B5EF4-FFF2-40B4-BE49-F238E27FC236}">
                    <a16:creationId xmlns:a16="http://schemas.microsoft.com/office/drawing/2014/main" id="{FCBE17CE-85A7-FA00-17CE-83175C3332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6" y="2880"/>
                <a:ext cx="612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7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" name="Rectangle 1143">
                <a:extLst>
                  <a:ext uri="{FF2B5EF4-FFF2-40B4-BE49-F238E27FC236}">
                    <a16:creationId xmlns:a16="http://schemas.microsoft.com/office/drawing/2014/main" id="{F7BED57D-B7A0-EC89-E1F4-F3AC157D6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" y="2880"/>
                <a:ext cx="67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" name="Group 1144">
              <a:extLst>
                <a:ext uri="{FF2B5EF4-FFF2-40B4-BE49-F238E27FC236}">
                  <a16:creationId xmlns:a16="http://schemas.microsoft.com/office/drawing/2014/main" id="{8FAE97F6-9BAB-0FDB-4F4B-E229A62B31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7" y="3024"/>
              <a:ext cx="667" cy="240"/>
              <a:chOff x="3747" y="2880"/>
              <a:chExt cx="634" cy="480"/>
            </a:xfrm>
          </p:grpSpPr>
          <p:sp>
            <p:nvSpPr>
              <p:cNvPr id="36" name="Rectangle 1145">
                <a:extLst>
                  <a:ext uri="{FF2B5EF4-FFF2-40B4-BE49-F238E27FC236}">
                    <a16:creationId xmlns:a16="http://schemas.microsoft.com/office/drawing/2014/main" id="{1856AE2B-EE63-B611-EA91-F17AA5B961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6" y="2880"/>
                <a:ext cx="576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b="0">
                    <a:latin typeface="Calibri" panose="020F0502020204030204" pitchFamily="34" charset="0"/>
                    <a:cs typeface="Calibri" panose="020F0502020204030204" pitchFamily="34" charset="0"/>
                  </a:rPr>
                  <a:t>21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b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Rectangle 1146">
                <a:extLst>
                  <a:ext uri="{FF2B5EF4-FFF2-40B4-BE49-F238E27FC236}">
                    <a16:creationId xmlns:a16="http://schemas.microsoft.com/office/drawing/2014/main" id="{032C9A00-C712-A1FD-AFD4-5C0DD1C71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7" y="2880"/>
                <a:ext cx="6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up 1150">
              <a:extLst>
                <a:ext uri="{FF2B5EF4-FFF2-40B4-BE49-F238E27FC236}">
                  <a16:creationId xmlns:a16="http://schemas.microsoft.com/office/drawing/2014/main" id="{FB27443A-5781-A15D-F006-E6917A2B28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9" y="2066"/>
              <a:ext cx="855" cy="327"/>
              <a:chOff x="0" y="2880"/>
              <a:chExt cx="627" cy="653"/>
            </a:xfrm>
          </p:grpSpPr>
          <p:sp>
            <p:nvSpPr>
              <p:cNvPr id="34" name="Rectangle 1151">
                <a:extLst>
                  <a:ext uri="{FF2B5EF4-FFF2-40B4-BE49-F238E27FC236}">
                    <a16:creationId xmlns:a16="http://schemas.microsoft.com/office/drawing/2014/main" id="{31B1B5CD-FA94-F794-3900-86C0F469B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" y="3053"/>
                <a:ext cx="569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Movie_title</a:t>
                </a:r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tangle 1152">
                <a:extLst>
                  <a:ext uri="{FF2B5EF4-FFF2-40B4-BE49-F238E27FC236}">
                    <a16:creationId xmlns:a16="http://schemas.microsoft.com/office/drawing/2014/main" id="{24D8BD55-B737-C6E5-739F-102AAB7B07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2880"/>
                <a:ext cx="627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5" name="Group 1153">
              <a:extLst>
                <a:ext uri="{FF2B5EF4-FFF2-40B4-BE49-F238E27FC236}">
                  <a16:creationId xmlns:a16="http://schemas.microsoft.com/office/drawing/2014/main" id="{9FAF2DBE-D96B-F42C-87D0-319D02C60A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0" y="2066"/>
              <a:ext cx="641" cy="295"/>
              <a:chOff x="627" y="2880"/>
              <a:chExt cx="691" cy="589"/>
            </a:xfrm>
          </p:grpSpPr>
          <p:sp>
            <p:nvSpPr>
              <p:cNvPr id="32" name="Rectangle 1154">
                <a:extLst>
                  <a:ext uri="{FF2B5EF4-FFF2-40B4-BE49-F238E27FC236}">
                    <a16:creationId xmlns:a16="http://schemas.microsoft.com/office/drawing/2014/main" id="{EBE8D4BF-3F28-8ADF-9D7D-B797A11F38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" y="2989"/>
                <a:ext cx="54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Gross	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tangle 1155">
                <a:extLst>
                  <a:ext uri="{FF2B5EF4-FFF2-40B4-BE49-F238E27FC236}">
                    <a16:creationId xmlns:a16="http://schemas.microsoft.com/office/drawing/2014/main" id="{1203EEC5-EA36-ABCB-2AC5-6947F96737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880"/>
                <a:ext cx="598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up 1156">
              <a:extLst>
                <a:ext uri="{FF2B5EF4-FFF2-40B4-BE49-F238E27FC236}">
                  <a16:creationId xmlns:a16="http://schemas.microsoft.com/office/drawing/2014/main" id="{537F63EC-223D-E5DD-C693-45AC63CA2A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7" y="2066"/>
              <a:ext cx="629" cy="308"/>
              <a:chOff x="3077" y="2880"/>
              <a:chExt cx="670" cy="615"/>
            </a:xfrm>
          </p:grpSpPr>
          <p:sp>
            <p:nvSpPr>
              <p:cNvPr id="30" name="Rectangle 1157">
                <a:extLst>
                  <a:ext uri="{FF2B5EF4-FFF2-40B4-BE49-F238E27FC236}">
                    <a16:creationId xmlns:a16="http://schemas.microsoft.com/office/drawing/2014/main" id="{BC6C02AB-A1D3-79EA-9730-A55AF25132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6" y="3015"/>
                <a:ext cx="612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Budget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Rectangle 1158">
                <a:extLst>
                  <a:ext uri="{FF2B5EF4-FFF2-40B4-BE49-F238E27FC236}">
                    <a16:creationId xmlns:a16="http://schemas.microsoft.com/office/drawing/2014/main" id="{8D83F42F-C7B1-8253-04C9-3AD80B9ED9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" y="2880"/>
                <a:ext cx="67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7" name="Group 1159">
              <a:extLst>
                <a:ext uri="{FF2B5EF4-FFF2-40B4-BE49-F238E27FC236}">
                  <a16:creationId xmlns:a16="http://schemas.microsoft.com/office/drawing/2014/main" id="{75FAF3F8-C173-5A23-7B7D-528A339D5A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16" y="2066"/>
              <a:ext cx="667" cy="329"/>
              <a:chOff x="3747" y="2880"/>
              <a:chExt cx="634" cy="657"/>
            </a:xfrm>
          </p:grpSpPr>
          <p:sp>
            <p:nvSpPr>
              <p:cNvPr id="28" name="Rectangle 1160">
                <a:extLst>
                  <a:ext uri="{FF2B5EF4-FFF2-40B4-BE49-F238E27FC236}">
                    <a16:creationId xmlns:a16="http://schemas.microsoft.com/office/drawing/2014/main" id="{A70E7386-5D07-507B-6BBF-8FFD3FBA8B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7" y="3057"/>
                <a:ext cx="576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>
                  <a:spcBef>
                    <a:spcPct val="0"/>
                  </a:spcBef>
                </a:pPr>
                <a:r>
                  <a:rPr lang="en-US" altLang="en-US" sz="2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Profit</a:t>
                </a:r>
              </a:p>
              <a:p>
                <a:pPr algn="ctr" eaLnBrk="0" hangingPunct="0">
                  <a:spcBef>
                    <a:spcPct val="0"/>
                  </a:spcBef>
                </a:pPr>
                <a:endParaRPr lang="en-US" altLang="en-US" sz="20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9" name="Rectangle 1161">
                <a:extLst>
                  <a:ext uri="{FF2B5EF4-FFF2-40B4-BE49-F238E27FC236}">
                    <a16:creationId xmlns:a16="http://schemas.microsoft.com/office/drawing/2014/main" id="{F2AF7D9F-1C47-0C9F-A2F8-18AF35DB42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7" y="2880"/>
                <a:ext cx="6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/>
                <a:endParaRPr lang="en-US" sz="20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12371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Group By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208417D-76B7-AA79-423D-3C5BB239F3A9}"/>
              </a:ext>
            </a:extLst>
          </p:cNvPr>
          <p:cNvSpPr txBox="1">
            <a:spLocks noChangeArrowheads="1"/>
          </p:cNvSpPr>
          <p:nvPr/>
        </p:nvSpPr>
        <p:spPr>
          <a:xfrm>
            <a:off x="645836" y="881163"/>
            <a:ext cx="11546164" cy="56134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6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Categorizes the query results according to the contents of a column in the database .</a:t>
            </a:r>
          </a:p>
          <a:p>
            <a:pPr marL="533400" indent="-533400">
              <a:lnSpc>
                <a:spcPct val="160000"/>
              </a:lnSpc>
              <a:spcBef>
                <a:spcPts val="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levels of subgroups can be created by specifying multiple columns.</a:t>
            </a:r>
          </a:p>
          <a:p>
            <a:pPr marL="533400" indent="-533400">
              <a:lnSpc>
                <a:spcPct val="150000"/>
              </a:lnSpc>
              <a:buFontTx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Syntax: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1023938" lvl="1" indent="-457200">
              <a:lnSpc>
                <a:spcPct val="15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Select column1, [column2, …]</a:t>
            </a:r>
          </a:p>
          <a:p>
            <a:pPr marL="1023938" lvl="1" indent="-457200">
              <a:lnSpc>
                <a:spcPct val="15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From table [, table …]</a:t>
            </a:r>
          </a:p>
          <a:p>
            <a:pPr marL="1023938" lvl="1" indent="-457200">
              <a:lnSpc>
                <a:spcPct val="15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[Where condition] </a:t>
            </a:r>
          </a:p>
          <a:p>
            <a:pPr marL="1023938" lvl="1" indent="-457200">
              <a:lnSpc>
                <a:spcPct val="15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Group By column1, [column2, ….]</a:t>
            </a:r>
          </a:p>
          <a:p>
            <a:pPr marL="1023938" lvl="1" indent="-457200">
              <a:lnSpc>
                <a:spcPct val="150000"/>
              </a:lnSpc>
              <a:buFontTx/>
              <a:buNone/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	Having [Condition]</a:t>
            </a:r>
          </a:p>
        </p:txBody>
      </p:sp>
      <p:pic>
        <p:nvPicPr>
          <p:cNvPr id="2050" name="Picture 2" descr="SQL GROUP BY (With Examples)">
            <a:extLst>
              <a:ext uri="{FF2B5EF4-FFF2-40B4-BE49-F238E27FC236}">
                <a16:creationId xmlns:a16="http://schemas.microsoft.com/office/drawing/2014/main" id="{2233C6CB-05AF-DCB2-495E-FDA2980EBC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85" y="2782245"/>
            <a:ext cx="3752429" cy="38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7364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Join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721D98AB-7193-D4C5-D00F-87C16E4482D3}"/>
              </a:ext>
            </a:extLst>
          </p:cNvPr>
          <p:cNvSpPr txBox="1">
            <a:spLocks noChangeArrowheads="1"/>
          </p:cNvSpPr>
          <p:nvPr/>
        </p:nvSpPr>
        <p:spPr>
          <a:xfrm>
            <a:off x="645836" y="978001"/>
            <a:ext cx="11546164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spcBef>
                <a:spcPts val="15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 Join is a Query that combines data from multiple tables</a:t>
            </a:r>
          </a:p>
          <a:p>
            <a:pPr marL="1023938" lvl="1" indent="-457200">
              <a:spcBef>
                <a:spcPts val="1500"/>
              </a:spcBef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Multiple tables are specified in the From Clause</a:t>
            </a:r>
          </a:p>
          <a:p>
            <a:pPr marL="1023938" lvl="1" indent="-457200">
              <a:spcBef>
                <a:spcPts val="1500"/>
              </a:spcBef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For two tables to be joined in a sensible manner, they need to have data in common</a:t>
            </a:r>
          </a:p>
          <a:p>
            <a:pPr marL="533400" indent="-533400">
              <a:spcBef>
                <a:spcPts val="1500"/>
              </a:spcBef>
              <a:buFontTx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</a:p>
          <a:p>
            <a:pPr marL="533400" indent="-533400">
              <a:spcBef>
                <a:spcPts val="15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Schema: Movies (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movie_title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director_id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release_date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3400" indent="-533400">
              <a:spcBef>
                <a:spcPts val="15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	     People(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person_fname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person_lname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3400" indent="-533400">
              <a:spcBef>
                <a:spcPts val="15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Query:    Select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movie_title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person_fname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person_lname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indent="-533400">
              <a:spcBef>
                <a:spcPts val="15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	     From Movies, People</a:t>
            </a:r>
          </a:p>
          <a:p>
            <a:pPr marL="533400" indent="-533400">
              <a:spcBef>
                <a:spcPts val="15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	     Where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director_id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33400" indent="-533400">
              <a:buFontTx/>
              <a:buNone/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4889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Joining Condition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974A963-1D1D-B144-6AE8-2F0537A89E40}"/>
              </a:ext>
            </a:extLst>
          </p:cNvPr>
          <p:cNvSpPr txBox="1">
            <a:spLocks noChangeArrowheads="1"/>
          </p:cNvSpPr>
          <p:nvPr/>
        </p:nvSpPr>
        <p:spPr>
          <a:xfrm>
            <a:off x="641168" y="980239"/>
            <a:ext cx="10604863" cy="5699125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80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 a useful Join query a joining condition is required</a:t>
            </a:r>
          </a:p>
          <a:p>
            <a:pPr marL="1023938" lvl="1" indent="-457200">
              <a:spcBef>
                <a:spcPts val="8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Defined in where clause as relationships between columns</a:t>
            </a:r>
          </a:p>
          <a:p>
            <a:pPr marL="1023938" lvl="1" indent="-457200">
              <a:spcBef>
                <a:spcPts val="8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Multiple conditions may be defined if multiple columns shared</a:t>
            </a:r>
          </a:p>
          <a:p>
            <a:pPr marL="1023938" lvl="1" indent="-457200">
              <a:spcBef>
                <a:spcPts val="8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More than two tables can be joined in a query</a:t>
            </a:r>
          </a:p>
          <a:p>
            <a:pPr marL="533400" indent="-533400">
              <a:spcBef>
                <a:spcPts val="800"/>
              </a:spcBef>
              <a:buFontTx/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Find people who live in same state as studio </a:t>
            </a: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indent="-533400">
              <a:spcBef>
                <a:spcPts val="800"/>
              </a:spcBef>
              <a:buFontTx/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Schema: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1023938" lvl="1" indent="-457200">
              <a:spcBef>
                <a:spcPts val="8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Studios(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studio_id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studio_state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studio_name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studio_city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023938" lvl="1" indent="-457200">
              <a:spcBef>
                <a:spcPts val="8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People(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person_fname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person_lname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person_state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person_city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3400" indent="-533400">
              <a:spcBef>
                <a:spcPts val="800"/>
              </a:spcBef>
              <a:buFontTx/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  <a:p>
            <a:pPr marL="1023938" lvl="1" indent="-457200">
              <a:spcBef>
                <a:spcPts val="8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person_fname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person_lname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studio_name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3938" lvl="1" indent="-457200">
              <a:spcBef>
                <a:spcPts val="8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From Movies, People</a:t>
            </a:r>
          </a:p>
          <a:p>
            <a:pPr marL="1023938" lvl="1" indent="-457200">
              <a:spcBef>
                <a:spcPts val="8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studio_city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person_city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3938" lvl="1" indent="-457200">
              <a:spcBef>
                <a:spcPts val="8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studio_state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person_state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5708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Self Join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452CA336-D982-2DED-FDCD-7CE53DB8FDB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14400"/>
            <a:ext cx="11269718" cy="5762726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Required to compare values within a single column</a:t>
            </a:r>
          </a:p>
          <a:p>
            <a:pPr marL="1023938" lvl="1" indent="-457200">
              <a:spcBef>
                <a:spcPts val="10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Need to define aliases for the table names</a:t>
            </a:r>
          </a:p>
          <a:p>
            <a:pPr marL="533400" indent="-533400">
              <a:buFontTx/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Example: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Find actors living in the same state</a:t>
            </a:r>
          </a:p>
          <a:p>
            <a:pPr marL="533400" indent="-533400">
              <a:buFontTx/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Schema: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1023938" lvl="1" indent="-457200">
              <a:spcBef>
                <a:spcPts val="10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People(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person_fname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person_lname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person_state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person_city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533400" indent="-533400">
              <a:buFontTx/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  <a:p>
            <a:pPr marL="1023938" lvl="1" indent="-457200">
              <a:spcBef>
                <a:spcPts val="10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Select p1.person_id, p1.person_fname, p1.person_lname, p1.person_state</a:t>
            </a:r>
          </a:p>
          <a:p>
            <a:pPr marL="1023938" lvl="1" indent="-457200">
              <a:spcBef>
                <a:spcPts val="10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From People p1, People p2</a:t>
            </a:r>
          </a:p>
          <a:p>
            <a:pPr marL="1023938" lvl="1" indent="-457200">
              <a:spcBef>
                <a:spcPts val="10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Where p1.person_state = p2.person_state</a:t>
            </a:r>
          </a:p>
          <a:p>
            <a:pPr marL="1023938" lvl="1" indent="-457200">
              <a:spcBef>
                <a:spcPts val="1000"/>
              </a:spcBef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AND p1.person_id != p2.person_id</a:t>
            </a:r>
          </a:p>
          <a:p>
            <a:pPr marL="533400" indent="-533400">
              <a:buFontTx/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Note:  </a:t>
            </a:r>
          </a:p>
          <a:p>
            <a:pPr marL="533400" indent="-533400"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Distinct operator is critical because if there are more than two people  from any state        </a:t>
            </a:r>
          </a:p>
          <a:p>
            <a:pPr marL="533400" indent="-533400"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each person will appear as many times as there are people from the state</a:t>
            </a:r>
          </a:p>
        </p:txBody>
      </p:sp>
    </p:spTree>
    <p:extLst>
      <p:ext uri="{BB962C8B-B14F-4D97-AF65-F5344CB8AC3E}">
        <p14:creationId xmlns:p14="http://schemas.microsoft.com/office/powerpoint/2010/main" val="3035534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Left/Right Join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5636BC4-4807-6F0B-474E-C2ACA5705D96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14400"/>
            <a:ext cx="10883900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>
              <a:lnSpc>
                <a:spcPct val="100000"/>
              </a:lnSpc>
              <a:buFontTx/>
              <a:buNone/>
            </a:pP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Schema: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1023938" lvl="1" indent="-457200">
              <a:lnSpc>
                <a:spcPct val="100000"/>
              </a:lnSpc>
              <a:buFontTx/>
              <a:buNone/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People(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person_fname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person_lname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person_id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person_state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person_city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023938" lvl="1" indent="-457200">
              <a:lnSpc>
                <a:spcPct val="100000"/>
              </a:lnSpc>
              <a:buFontTx/>
              <a:buNone/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Movies(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movie_id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movie_title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director_id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studio_id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1023938" lvl="1" indent="-457200">
              <a:lnSpc>
                <a:spcPct val="100000"/>
              </a:lnSpc>
              <a:buFontTx/>
              <a:buNone/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Location(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movie_id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city, state)</a:t>
            </a:r>
          </a:p>
          <a:p>
            <a:pPr marL="533400" indent="-533400">
              <a:lnSpc>
                <a:spcPct val="100000"/>
              </a:lnSpc>
              <a:buFontTx/>
              <a:buNone/>
            </a:pPr>
            <a:r>
              <a:rPr lang="en-US" altLang="en-US" sz="2600" b="1" dirty="0">
                <a:latin typeface="Calibri" panose="020F0502020204030204" pitchFamily="34" charset="0"/>
                <a:cs typeface="Calibri" panose="020F0502020204030204" pitchFamily="34" charset="0"/>
              </a:rPr>
              <a:t>Query:</a:t>
            </a:r>
          </a:p>
          <a:p>
            <a:pPr marL="1023938" lvl="1" indent="-457200">
              <a:lnSpc>
                <a:spcPct val="100000"/>
              </a:lnSpc>
              <a:buFontTx/>
              <a:buNone/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movie_title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city, state </a:t>
            </a:r>
          </a:p>
          <a:p>
            <a:pPr marL="1023938" lvl="1" indent="-457200">
              <a:lnSpc>
                <a:spcPct val="100000"/>
              </a:lnSpc>
              <a:buFontTx/>
              <a:buNone/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From Movies Left Join Locations</a:t>
            </a:r>
          </a:p>
          <a:p>
            <a:pPr marL="1023938" lvl="1" indent="-457200">
              <a:lnSpc>
                <a:spcPct val="100000"/>
              </a:lnSpc>
              <a:buFontTx/>
              <a:buNone/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	   On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Movies.movie_id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Locations.movie_id</a:t>
            </a: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3938" lvl="1" indent="-457200">
              <a:lnSpc>
                <a:spcPct val="100000"/>
              </a:lnSpc>
              <a:spcBef>
                <a:spcPts val="1500"/>
              </a:spcBef>
              <a:buFontTx/>
              <a:buNone/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Select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movie_title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person_fname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person_lname</a:t>
            </a: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3938" lvl="1" indent="-457200">
              <a:lnSpc>
                <a:spcPct val="100000"/>
              </a:lnSpc>
              <a:buFontTx/>
              <a:buNone/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From Movies Right Join People</a:t>
            </a:r>
          </a:p>
          <a:p>
            <a:pPr marL="1023938" lvl="1" indent="-457200">
              <a:lnSpc>
                <a:spcPct val="100000"/>
              </a:lnSpc>
              <a:buFontTx/>
              <a:buNone/>
            </a:pP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	   On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Movies.director_id</a:t>
            </a:r>
            <a:r>
              <a:rPr lang="en-US" altLang="en-US" sz="2600" dirty="0">
                <a:latin typeface="Calibri" panose="020F0502020204030204" pitchFamily="34" charset="0"/>
                <a:cs typeface="Calibri" panose="020F0502020204030204" pitchFamily="34" charset="0"/>
              </a:rPr>
              <a:t> = </a:t>
            </a:r>
            <a:r>
              <a:rPr lang="en-US" altLang="en-US" sz="2600" dirty="0" err="1">
                <a:latin typeface="Calibri" panose="020F0502020204030204" pitchFamily="34" charset="0"/>
                <a:cs typeface="Calibri" panose="020F0502020204030204" pitchFamily="34" charset="0"/>
              </a:rPr>
              <a:t>Person.person_id</a:t>
            </a: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3938" lvl="1" indent="-457200">
              <a:lnSpc>
                <a:spcPct val="100000"/>
              </a:lnSpc>
              <a:buFontTx/>
              <a:buNone/>
            </a:pP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023938" lvl="1" indent="-457200">
              <a:lnSpc>
                <a:spcPct val="100000"/>
              </a:lnSpc>
              <a:buFontTx/>
              <a:buNone/>
            </a:pPr>
            <a:endParaRPr lang="en-US" altLang="en-US" sz="2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B4302F80-9096-295B-5898-11F131D85D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4992" y="3966617"/>
            <a:ext cx="17367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 all</a:t>
            </a:r>
          </a:p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matched</a:t>
            </a:r>
          </a:p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movie titles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5995578E-1428-B3AC-1C77-6072604C7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2905" y="5281880"/>
            <a:ext cx="21209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Includes</a:t>
            </a:r>
          </a:p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 people</a:t>
            </a:r>
          </a:p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 matching</a:t>
            </a:r>
          </a:p>
          <a:p>
            <a:pPr algn="ctr"/>
            <a:r>
              <a:rPr lang="en-US" altLang="en-US" sz="20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directors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63B1873-28C0-4588-1E8A-BA9AA8572403}"/>
              </a:ext>
            </a:extLst>
          </p:cNvPr>
          <p:cNvCxnSpPr>
            <a:cxnSpLocks/>
          </p:cNvCxnSpPr>
          <p:nvPr/>
        </p:nvCxnSpPr>
        <p:spPr>
          <a:xfrm>
            <a:off x="1320800" y="5168900"/>
            <a:ext cx="93530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075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all Joins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EB2446E-2CA1-286B-0505-AFED40F4EB8F}"/>
              </a:ext>
            </a:extLst>
          </p:cNvPr>
          <p:cNvGrpSpPr/>
          <p:nvPr/>
        </p:nvGrpSpPr>
        <p:grpSpPr>
          <a:xfrm>
            <a:off x="1928288" y="1103915"/>
            <a:ext cx="8030623" cy="5573211"/>
            <a:chOff x="2361235" y="1284789"/>
            <a:chExt cx="8030623" cy="5573211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6FE10C0-7518-2E44-E800-8048585FD1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9377" y="1284789"/>
              <a:ext cx="7882481" cy="5573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DCCFDB-EA0A-B918-6860-DBB25747C74D}"/>
                </a:ext>
              </a:extLst>
            </p:cNvPr>
            <p:cNvSpPr/>
            <p:nvPr/>
          </p:nvSpPr>
          <p:spPr>
            <a:xfrm>
              <a:off x="2361235" y="6617508"/>
              <a:ext cx="4606724" cy="2404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326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F0F582-1B24-5A60-1923-AC9FE25CD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699433"/>
            <a:ext cx="2158567" cy="21585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How to perform a query in a database?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78001"/>
            <a:ext cx="1108089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HK" sz="2400" b="1" i="0" dirty="0">
                <a:solidFill>
                  <a:srgbClr val="2D2D2D"/>
                </a:solidFill>
                <a:effectLst/>
                <a:latin typeface="Noto Sans" panose="020B0502040504020204" pitchFamily="34" charset="0"/>
              </a:rPr>
              <a:t>1. Choose your data</a:t>
            </a:r>
          </a:p>
          <a:p>
            <a:pPr lvl="1"/>
            <a:r>
              <a:rPr lang="en-HK" sz="2000" b="0" i="0" dirty="0">
                <a:solidFill>
                  <a:srgbClr val="2D2D2D"/>
                </a:solidFill>
                <a:effectLst/>
                <a:latin typeface="Noto Sans" panose="020B0502040504020204" pitchFamily="34" charset="0"/>
              </a:rPr>
              <a:t>Determine the data you want to retrieve or update and consider the method you want to use to perform a query</a:t>
            </a:r>
            <a:endParaRPr lang="en-HK" sz="2000" b="1" i="0" dirty="0">
              <a:solidFill>
                <a:srgbClr val="2D2D2D"/>
              </a:solidFill>
              <a:effectLst/>
              <a:latin typeface="Noto Sans" panose="020B0502040504020204" pitchFamily="34" charset="0"/>
            </a:endParaRPr>
          </a:p>
          <a:p>
            <a:pPr algn="l"/>
            <a:r>
              <a:rPr lang="en-HK" sz="2400" b="1" i="0" dirty="0">
                <a:solidFill>
                  <a:srgbClr val="2D2D2D"/>
                </a:solidFill>
                <a:effectLst/>
                <a:latin typeface="Noto Sans" panose="020B0502040504020204" pitchFamily="34" charset="0"/>
              </a:rPr>
              <a:t>2. Specify data fields</a:t>
            </a:r>
          </a:p>
          <a:p>
            <a:pPr lvl="1"/>
            <a:r>
              <a:rPr lang="en-HK" sz="2000" b="0" i="0" dirty="0">
                <a:solidFill>
                  <a:srgbClr val="2D2D2D"/>
                </a:solidFill>
                <a:effectLst/>
                <a:latin typeface="Noto Sans" panose="020B0502040504020204" pitchFamily="34" charset="0"/>
              </a:rPr>
              <a:t>Once you identify the data you want to work with and decide on a method, consider how to perform the query. Choose the data fields you want to include in your query.</a:t>
            </a:r>
            <a:endParaRPr lang="en-HK" sz="2000" b="1" i="0" dirty="0">
              <a:solidFill>
                <a:srgbClr val="2D2D2D"/>
              </a:solidFill>
              <a:effectLst/>
              <a:latin typeface="Noto Sans" panose="020B0502040504020204" pitchFamily="3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HK" sz="2400" b="1" i="0" dirty="0">
                <a:solidFill>
                  <a:srgbClr val="2D2D2D"/>
                </a:solidFill>
                <a:effectLst/>
                <a:latin typeface="Noto Sans" panose="020B0502040504020204" pitchFamily="34" charset="0"/>
              </a:rPr>
              <a:t>3. Assign a table (for relational databases) or a data structure component (for </a:t>
            </a:r>
            <a:r>
              <a:rPr lang="en-HK" sz="2400" b="1" dirty="0" err="1">
                <a:solidFill>
                  <a:srgbClr val="2D2D2D"/>
                </a:solidFill>
                <a:latin typeface="Noto Sans" panose="020B0502040504020204" pitchFamily="34" charset="0"/>
              </a:rPr>
              <a:t>N</a:t>
            </a:r>
            <a:r>
              <a:rPr lang="en-HK" sz="2400" b="1" i="0" dirty="0" err="1">
                <a:solidFill>
                  <a:srgbClr val="2D2D2D"/>
                </a:solidFill>
                <a:effectLst/>
                <a:latin typeface="Noto Sans" panose="020B0502040504020204" pitchFamily="34" charset="0"/>
              </a:rPr>
              <a:t>oSql</a:t>
            </a:r>
            <a:r>
              <a:rPr lang="en-HK" sz="2400" b="1" i="0" dirty="0">
                <a:solidFill>
                  <a:srgbClr val="2D2D2D"/>
                </a:solidFill>
                <a:effectLst/>
                <a:latin typeface="Noto Sans" panose="020B0502040504020204" pitchFamily="34" charset="0"/>
              </a:rPr>
              <a:t> databases)</a:t>
            </a:r>
          </a:p>
          <a:p>
            <a:pPr lvl="1"/>
            <a:r>
              <a:rPr lang="en-HK" sz="2000" dirty="0">
                <a:solidFill>
                  <a:srgbClr val="2D2D2D"/>
                </a:solidFill>
                <a:latin typeface="Noto Sans" panose="020B0502040504020204" pitchFamily="34" charset="0"/>
              </a:rPr>
              <a:t>When performing a query using a query language, it's important to tell the database where to find the information, so the system understands where to retrieve the data.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HK" sz="2400" b="1" i="0" dirty="0">
                <a:solidFill>
                  <a:srgbClr val="2D2D2D"/>
                </a:solidFill>
                <a:effectLst/>
                <a:latin typeface="Noto Sans" panose="020B0502040504020204" pitchFamily="34" charset="0"/>
              </a:rPr>
              <a:t>4. Filter data</a:t>
            </a:r>
          </a:p>
          <a:p>
            <a:pPr lvl="1"/>
            <a:r>
              <a:rPr lang="en-HK" sz="2000" dirty="0">
                <a:solidFill>
                  <a:srgbClr val="2D2D2D"/>
                </a:solidFill>
                <a:latin typeface="Noto Sans" panose="020B0502040504020204" pitchFamily="34" charset="0"/>
              </a:rPr>
              <a:t>When a database returns a query result, you can choose to filter </a:t>
            </a:r>
          </a:p>
          <a:p>
            <a:pPr marL="457200" lvl="1" indent="0">
              <a:buNone/>
            </a:pPr>
            <a:r>
              <a:rPr lang="en-HK" sz="2000" dirty="0">
                <a:solidFill>
                  <a:srgbClr val="2D2D2D"/>
                </a:solidFill>
                <a:latin typeface="Noto Sans" panose="020B0502040504020204" pitchFamily="34" charset="0"/>
              </a:rPr>
              <a:t>the information.</a:t>
            </a:r>
          </a:p>
        </p:txBody>
      </p:sp>
    </p:spTree>
    <p:extLst>
      <p:ext uri="{BB962C8B-B14F-4D97-AF65-F5344CB8AC3E}">
        <p14:creationId xmlns:p14="http://schemas.microsoft.com/office/powerpoint/2010/main" val="2760021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SQL – Nested Queries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C64A4D-9E88-2D87-2303-6AB89E7285FA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98790"/>
            <a:ext cx="10261600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 sub query is a query nested within another query</a:t>
            </a:r>
          </a:p>
          <a:p>
            <a:pPr marL="1023938" lvl="1" indent="-457200"/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enclosing query also called outer query</a:t>
            </a:r>
          </a:p>
          <a:p>
            <a:pPr marL="1023938" lvl="1" indent="-457200"/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Nested query is called inner query</a:t>
            </a:r>
          </a:p>
          <a:p>
            <a:pPr marL="533400" indent="-5334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There can be multiple levels of nesting </a:t>
            </a:r>
          </a:p>
          <a:p>
            <a:pPr marL="533400" indent="-533400">
              <a:buFontTx/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Example: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533400" indent="-533400"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Select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movie_title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indent="-533400"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From movies</a:t>
            </a:r>
          </a:p>
          <a:p>
            <a:pPr marL="533400" indent="-533400"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Where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director_id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IN (</a:t>
            </a:r>
          </a:p>
          <a:p>
            <a:pPr marL="533400" indent="-533400"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		Select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person_id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indent="-533400"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		From People</a:t>
            </a:r>
          </a:p>
          <a:p>
            <a:pPr marL="533400" indent="-533400">
              <a:buFontTx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		Where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person_state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= ‘TX’)</a:t>
            </a:r>
          </a:p>
        </p:txBody>
      </p:sp>
    </p:spTree>
    <p:extLst>
      <p:ext uri="{BB962C8B-B14F-4D97-AF65-F5344CB8AC3E}">
        <p14:creationId xmlns:p14="http://schemas.microsoft.com/office/powerpoint/2010/main" val="1025984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NoSQL querying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key-value data store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C64A4D-9E88-2D87-2303-6AB89E7285FA}"/>
              </a:ext>
            </a:extLst>
          </p:cNvPr>
          <p:cNvSpPr txBox="1">
            <a:spLocks noChangeArrowheads="1"/>
          </p:cNvSpPr>
          <p:nvPr/>
        </p:nvSpPr>
        <p:spPr>
          <a:xfrm>
            <a:off x="472859" y="1087690"/>
            <a:ext cx="7606878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/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There is no schema and the value of the data can be just about anything.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Values are identified and accessed via a key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and values can be numbers, strings, counters, JSON, XML, HTML, binaries, images, videos, and more.</a:t>
            </a:r>
          </a:p>
          <a:p>
            <a:pPr marL="990600" lvl="1" indent="-533400"/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E.g., shopping carts, session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logs.</a:t>
            </a: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indent="-533400"/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Keys can be queried. Values cannot be queried.</a:t>
            </a:r>
          </a:p>
          <a:p>
            <a:pPr marL="990600" lvl="1" indent="-533400"/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query using some attribute of the value is </a:t>
            </a:r>
            <a:b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not possible (in general). We need to read the value to test any query condition</a:t>
            </a:r>
          </a:p>
          <a:p>
            <a:pPr marL="533400" indent="-533400"/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query language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for key-value stores.</a:t>
            </a:r>
          </a:p>
          <a:p>
            <a:pPr marL="533400" indent="-533400"/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Solution:</a:t>
            </a:r>
          </a:p>
          <a:p>
            <a:pPr marL="990600" lvl="1" indent="-533400"/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Sorted keys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: keys can be indexed first, and then searched.</a:t>
            </a:r>
          </a:p>
          <a:p>
            <a:pPr marL="990600" lvl="1" indent="-533400"/>
            <a:r>
              <a:rPr lang="en-US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Secondary keys/indices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can be used, e.g., email addresses, telephone numbers, names, or contents from the value.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F3D5D4-FD4C-44CD-0297-26541009D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164" y="1087690"/>
            <a:ext cx="3810000" cy="257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B49F4C-92AD-06DC-2C15-6A2412BC443B}"/>
              </a:ext>
            </a:extLst>
          </p:cNvPr>
          <p:cNvSpPr txBox="1"/>
          <p:nvPr/>
        </p:nvSpPr>
        <p:spPr>
          <a:xfrm>
            <a:off x="7915703" y="3665790"/>
            <a:ext cx="42999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HK" b="0" i="0" dirty="0">
                <a:solidFill>
                  <a:srgbClr val="171717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 of key value database with keys mapping to different values and data types.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4175B5D-E8D3-AC24-FF85-BBD7412AC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4599" y="4618290"/>
            <a:ext cx="34290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421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1249321F-ECEF-A9AE-DACD-8445DF7F7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005285" y="1298777"/>
            <a:ext cx="5186715" cy="5542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NoSQL querying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databases (1) 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C64A4D-9E88-2D87-2303-6AB89E7285FA}"/>
              </a:ext>
            </a:extLst>
          </p:cNvPr>
          <p:cNvSpPr txBox="1">
            <a:spLocks noChangeArrowheads="1"/>
          </p:cNvSpPr>
          <p:nvPr/>
        </p:nvSpPr>
        <p:spPr>
          <a:xfrm>
            <a:off x="107799" y="1138389"/>
            <a:ext cx="7606878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/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Document databases</a:t>
            </a:r>
          </a:p>
          <a:p>
            <a:pPr marL="990600" lvl="1" indent="-533400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Structured text data - Hierarchical tree data structures</a:t>
            </a:r>
          </a:p>
          <a:p>
            <a:pPr marL="990600" lvl="1" indent="-533400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Typically JSON, XML, BSON (Binary JSON)</a:t>
            </a:r>
          </a:p>
          <a:p>
            <a:pPr marL="533400" indent="-533400"/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XML: Extensible Markup Language</a:t>
            </a:r>
          </a:p>
          <a:p>
            <a:pPr marL="990600" lvl="1" indent="-533400"/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Tags: XML tags are not predefined. You need to define your customized tags.</a:t>
            </a:r>
          </a:p>
          <a:p>
            <a:pPr marL="990600" lvl="1" indent="-533400"/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XML was designed to carry data, not to display that data</a:t>
            </a:r>
          </a:p>
          <a:p>
            <a:pPr marL="533400" indent="-533400"/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JSON: JavaScript Object Notation</a:t>
            </a:r>
          </a:p>
          <a:p>
            <a:pPr marL="990600" lvl="1" indent="-533400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object: an unordered set of </a:t>
            </a:r>
            <a:r>
              <a:rPr lang="en-US" altLang="en-US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name+value</a:t>
            </a: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pairs,</a:t>
            </a:r>
          </a:p>
          <a:p>
            <a:pPr marL="457200" lvl="1" indent="0"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syntax:  { name: value, name: value, name: value, ...}</a:t>
            </a:r>
          </a:p>
          <a:p>
            <a:pPr marL="990600" lvl="1" indent="-533400"/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array: an ordered collection of values (elements), </a:t>
            </a:r>
          </a:p>
          <a:p>
            <a:pPr marL="457200" lvl="1" indent="0"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syntax  [ comma-separated values 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431786-C436-C791-BCFB-8F000BDCA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1" y="4722043"/>
            <a:ext cx="2894774" cy="11721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68BEA9-3A45-83A3-C845-6F868AE1B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9585" y="4722043"/>
            <a:ext cx="3822700" cy="209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930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NoSQL querying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document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databases (2) 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C64A4D-9E88-2D87-2303-6AB89E7285FA}"/>
              </a:ext>
            </a:extLst>
          </p:cNvPr>
          <p:cNvSpPr txBox="1">
            <a:spLocks noChangeArrowheads="1"/>
          </p:cNvSpPr>
          <p:nvPr/>
        </p:nvSpPr>
        <p:spPr>
          <a:xfrm>
            <a:off x="107799" y="1138389"/>
            <a:ext cx="8214398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3400" indent="-5334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E.g., MongoDB querying: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Mongo query language</a:t>
            </a:r>
          </a:p>
          <a:p>
            <a:pPr marL="990600" lvl="1" indent="-5334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Targets a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 collection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of documents</a:t>
            </a:r>
          </a:p>
          <a:p>
            <a:pPr marL="990600" lvl="1" indent="-5334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Specifies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criteria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that identify the returned documents</a:t>
            </a:r>
          </a:p>
          <a:p>
            <a:pPr marL="990600" lvl="1" indent="-5334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May include a projection to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specify returned fields</a:t>
            </a:r>
          </a:p>
          <a:p>
            <a:pPr marL="990600" lvl="1" indent="-5334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May impose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limits, sort, orders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…</a:t>
            </a:r>
          </a:p>
          <a:p>
            <a:pPr marL="533400" indent="-5334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Basic query - all documents in the collection:</a:t>
            </a:r>
          </a:p>
          <a:p>
            <a:pPr marL="990600" lvl="1" indent="-533400"/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db.users.find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()</a:t>
            </a:r>
          </a:p>
          <a:p>
            <a:pPr marL="990600" lvl="1" indent="-533400"/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db.users.find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( {} )</a:t>
            </a:r>
          </a:p>
          <a:p>
            <a:pPr marL="533400" indent="-533400"/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E.g.,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E530D50-8D71-90B0-09FD-29BEC7A0F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498" y="1852844"/>
            <a:ext cx="2622550" cy="86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0779791-DE9C-3214-263C-0F2A2C3DF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628" y="3840244"/>
            <a:ext cx="5535372" cy="276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A3E5FF-5E35-38E9-D311-81FD199632BC}"/>
              </a:ext>
            </a:extLst>
          </p:cNvPr>
          <p:cNvSpPr txBox="1"/>
          <p:nvPr/>
        </p:nvSpPr>
        <p:spPr>
          <a:xfrm>
            <a:off x="107799" y="4984355"/>
            <a:ext cx="6674967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db.inventory.find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 type: "snacks" })</a:t>
            </a:r>
            <a:endParaRPr lang="en-HK" sz="1400" b="0" dirty="0">
              <a:effectLst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documents from collection </a:t>
            </a:r>
            <a:r>
              <a:rPr lang="en-HK" sz="1400" b="0" i="0" u="none" strike="noStrike" dirty="0">
                <a:solidFill>
                  <a:srgbClr val="38761D"/>
                </a:solidFill>
                <a:effectLst/>
                <a:latin typeface="Calibri" panose="020F0502020204030204" pitchFamily="34" charset="0"/>
              </a:rPr>
              <a:t>inventory 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 the </a:t>
            </a:r>
            <a:r>
              <a:rPr lang="en-HK" sz="1400" b="0" i="0" u="none" strike="noStrike" dirty="0">
                <a:solidFill>
                  <a:srgbClr val="0B5394"/>
                </a:solidFill>
                <a:effectLst/>
                <a:latin typeface="Calibri" panose="020F0502020204030204" pitchFamily="34" charset="0"/>
              </a:rPr>
              <a:t>type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field has the value </a:t>
            </a:r>
            <a:r>
              <a:rPr lang="en-HK" sz="14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snacks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db.inventory.find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({ type: { $in: [ 'food', 'snacks' ] } } )</a:t>
            </a:r>
            <a:endParaRPr lang="en-HK" sz="1400" b="0" dirty="0">
              <a:effectLst/>
            </a:endParaRPr>
          </a:p>
          <a:p>
            <a:pPr rtl="0" fontAlgn="base">
              <a:spcBef>
                <a:spcPts val="600"/>
              </a:spcBef>
              <a:spcAft>
                <a:spcPts val="0"/>
              </a:spcAft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</a:t>
            </a:r>
            <a:r>
              <a:rPr lang="en-HK" sz="1400" b="0" i="0" u="none" strike="noStrike" dirty="0">
                <a:solidFill>
                  <a:srgbClr val="38761D"/>
                </a:solidFill>
                <a:effectLst/>
                <a:latin typeface="Calibri" panose="020F0502020204030204" pitchFamily="34" charset="0"/>
              </a:rPr>
              <a:t>inventory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docs where the </a:t>
            </a:r>
            <a:r>
              <a:rPr lang="en-HK" sz="1400" b="0" i="0" u="none" strike="noStrike" dirty="0">
                <a:solidFill>
                  <a:srgbClr val="0B5394"/>
                </a:solidFill>
                <a:effectLst/>
                <a:latin typeface="Calibri" panose="020F0502020204030204" pitchFamily="34" charset="0"/>
              </a:rPr>
              <a:t>type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field is either </a:t>
            </a:r>
            <a:r>
              <a:rPr lang="en-HK" sz="14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food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or </a:t>
            </a:r>
            <a:r>
              <a:rPr lang="en-HK" sz="14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snacks</a:t>
            </a: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db.inventory.find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 { type: 'food', price: { $</a:t>
            </a: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lt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 9.95 } } )</a:t>
            </a:r>
            <a:endParaRPr lang="en-HK" sz="1100" b="0" dirty="0">
              <a:effectLst/>
            </a:endParaRPr>
          </a:p>
          <a:p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 </a:t>
            </a:r>
            <a:r>
              <a:rPr lang="en-HK" sz="1400" b="0" i="0" u="none" strike="noStrike" dirty="0">
                <a:solidFill>
                  <a:srgbClr val="38761D"/>
                </a:solidFill>
                <a:effectLst/>
                <a:latin typeface="Calibri" panose="020F0502020204030204" pitchFamily="34" charset="0"/>
              </a:rPr>
              <a:t>...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the </a:t>
            </a:r>
            <a:r>
              <a:rPr lang="en-HK" sz="1400" b="0" i="0" u="none" strike="noStrike" dirty="0">
                <a:solidFill>
                  <a:srgbClr val="0B5394"/>
                </a:solidFill>
                <a:effectLst/>
                <a:latin typeface="Calibri" panose="020F0502020204030204" pitchFamily="34" charset="0"/>
              </a:rPr>
              <a:t>type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field is </a:t>
            </a:r>
            <a:r>
              <a:rPr lang="en-HK" sz="14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food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HK" sz="1400" b="0" i="0" u="none" strike="noStrike" dirty="0">
                <a:solidFill>
                  <a:srgbClr val="38761D"/>
                </a:solidFill>
                <a:effectLst/>
                <a:latin typeface="Calibri" panose="020F0502020204030204" pitchFamily="34" charset="0"/>
              </a:rPr>
              <a:t>and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en-HK" sz="1400" b="0" i="0" u="none" strike="noStrike" dirty="0">
                <a:solidFill>
                  <a:srgbClr val="0B5394"/>
                </a:solidFill>
                <a:effectLst/>
                <a:latin typeface="Calibri" panose="020F0502020204030204" pitchFamily="34" charset="0"/>
              </a:rPr>
              <a:t>price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is </a:t>
            </a:r>
            <a:r>
              <a:rPr lang="en-HK" sz="14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less than 9.95</a:t>
            </a:r>
            <a:endParaRPr lang="en-HK" sz="1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6211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7F167C9-0A77-C54B-B4DF-636E36B25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720" y="1452570"/>
            <a:ext cx="5376280" cy="425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NoSQL querying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graph databases (1)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C64A4D-9E88-2D87-2303-6AB89E7285FA}"/>
              </a:ext>
            </a:extLst>
          </p:cNvPr>
          <p:cNvSpPr txBox="1">
            <a:spLocks noChangeArrowheads="1"/>
          </p:cNvSpPr>
          <p:nvPr/>
        </p:nvSpPr>
        <p:spPr>
          <a:xfrm>
            <a:off x="107799" y="1138389"/>
            <a:ext cx="7606878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To store </a:t>
            </a:r>
            <a:r>
              <a:rPr lang="en-HK" sz="32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entities</a:t>
            </a:r>
            <a:r>
              <a:rPr lang="en-HK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and </a:t>
            </a:r>
            <a:r>
              <a:rPr lang="en-HK" sz="32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relationships</a:t>
            </a:r>
            <a:r>
              <a:rPr lang="en-HK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between them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Nodes</a:t>
            </a:r>
            <a: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are instances of objects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Nodes have </a:t>
            </a:r>
            <a:r>
              <a:rPr lang="en-HK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properties</a:t>
            </a:r>
            <a: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  e.g., name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Edges</a:t>
            </a:r>
            <a: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connect nodes and have </a:t>
            </a:r>
            <a:r>
              <a:rPr lang="en-HK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directional</a:t>
            </a:r>
            <a: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significance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Edges have </a:t>
            </a:r>
            <a:r>
              <a:rPr lang="en-HK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types</a:t>
            </a:r>
            <a: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e.g., likes, friend, …</a:t>
            </a:r>
            <a:b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</a:br>
            <a:endParaRPr lang="en-HK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Nodes are organized by </a:t>
            </a:r>
            <a:r>
              <a:rPr lang="en-HK" sz="32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relationships</a:t>
            </a:r>
            <a:endParaRPr lang="en-HK" sz="32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Allow to </a:t>
            </a:r>
            <a:r>
              <a:rPr lang="en-HK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find</a:t>
            </a:r>
            <a:r>
              <a:rPr lang="en-HK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interesting </a:t>
            </a:r>
            <a:r>
              <a:rPr lang="en-HK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patterns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HK" sz="24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HK" sz="24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E.g.,</a:t>
            </a: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Get all nodes that are “employee” of “Big Company” and that “likes” “NoSQL Distilled”</a:t>
            </a:r>
          </a:p>
        </p:txBody>
      </p:sp>
    </p:spTree>
    <p:extLst>
      <p:ext uri="{BB962C8B-B14F-4D97-AF65-F5344CB8AC3E}">
        <p14:creationId xmlns:p14="http://schemas.microsoft.com/office/powerpoint/2010/main" val="3504925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6BC8CB72-A9BF-0563-9F66-731DF9EE75E7}"/>
              </a:ext>
            </a:extLst>
          </p:cNvPr>
          <p:cNvSpPr txBox="1"/>
          <p:nvPr/>
        </p:nvSpPr>
        <p:spPr>
          <a:xfrm>
            <a:off x="6804743" y="5683329"/>
            <a:ext cx="5156522" cy="969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HK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MATCH (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user: Person {name: 'Andres'})-[:Friend]-&gt;(follower)</a:t>
            </a:r>
            <a:endParaRPr lang="en-HK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HK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 </a:t>
            </a:r>
            <a:r>
              <a:rPr lang="en-HK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user.name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HK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follower.name</a:t>
            </a:r>
            <a:endParaRPr lang="en-HK" sz="1600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en-HK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HK" sz="16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find all ‘Friends’ of 'Andres')</a:t>
            </a:r>
            <a:endParaRPr lang="en-US" sz="16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4CB7BA-CB21-7ABB-5043-73890D5B44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313" y="1160488"/>
            <a:ext cx="3786851" cy="2799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NoSQL querying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graph databases (2)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C64A4D-9E88-2D87-2303-6AB89E7285FA}"/>
              </a:ext>
            </a:extLst>
          </p:cNvPr>
          <p:cNvSpPr txBox="1">
            <a:spLocks noChangeArrowheads="1"/>
          </p:cNvSpPr>
          <p:nvPr/>
        </p:nvSpPr>
        <p:spPr>
          <a:xfrm>
            <a:off x="107799" y="1138389"/>
            <a:ext cx="8500598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fontAlgn="base">
              <a:spcBef>
                <a:spcPts val="480"/>
              </a:spcBef>
            </a:pPr>
            <a:r>
              <a:rPr lang="en-HK" sz="2000" dirty="0">
                <a:solidFill>
                  <a:srgbClr val="0B5394"/>
                </a:solidFill>
                <a:latin typeface="Calibri" panose="020F0502020204030204" pitchFamily="34" charset="0"/>
              </a:rPr>
              <a:t>Subgraph</a:t>
            </a:r>
            <a:r>
              <a:rPr lang="en-HK" sz="2000" dirty="0">
                <a:solidFill>
                  <a:srgbClr val="000000"/>
                </a:solidFill>
                <a:latin typeface="Calibri" panose="020F0502020204030204" pitchFamily="34" charset="0"/>
              </a:rPr>
              <a:t> queries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HK" sz="1600" dirty="0">
                <a:solidFill>
                  <a:srgbClr val="000000"/>
                </a:solidFill>
                <a:latin typeface="Calibri" panose="020F0502020204030204" pitchFamily="34" charset="0"/>
              </a:rPr>
              <a:t>Searches for a specific </a:t>
            </a:r>
            <a:r>
              <a:rPr lang="en-HK" sz="1600" dirty="0">
                <a:solidFill>
                  <a:srgbClr val="990000"/>
                </a:solidFill>
                <a:latin typeface="Calibri" panose="020F0502020204030204" pitchFamily="34" charset="0"/>
              </a:rPr>
              <a:t>pattern</a:t>
            </a:r>
            <a:r>
              <a:rPr lang="en-HK" sz="1600" dirty="0">
                <a:solidFill>
                  <a:srgbClr val="000000"/>
                </a:solidFill>
                <a:latin typeface="Calibri" panose="020F0502020204030204" pitchFamily="34" charset="0"/>
              </a:rPr>
              <a:t> in the graph database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HK" sz="1600" dirty="0">
                <a:solidFill>
                  <a:srgbClr val="000000"/>
                </a:solidFill>
                <a:latin typeface="Calibri" panose="020F0502020204030204" pitchFamily="34" charset="0"/>
              </a:rPr>
              <a:t>Query = a </a:t>
            </a:r>
            <a:r>
              <a:rPr lang="en-HK" sz="1600" dirty="0">
                <a:solidFill>
                  <a:srgbClr val="990000"/>
                </a:solidFill>
                <a:latin typeface="Calibri" panose="020F0502020204030204" pitchFamily="34" charset="0"/>
              </a:rPr>
              <a:t>small graph</a:t>
            </a:r>
            <a:r>
              <a:rPr lang="en-HK" sz="1600" dirty="0">
                <a:solidFill>
                  <a:srgbClr val="000000"/>
                </a:solidFill>
                <a:latin typeface="Calibri" panose="020F0502020204030204" pitchFamily="34" charset="0"/>
              </a:rPr>
              <a:t> </a:t>
            </a:r>
          </a:p>
          <a:p>
            <a:pPr lvl="2" fontAlgn="base">
              <a:spcBef>
                <a:spcPts val="0"/>
              </a:spcBef>
            </a:pPr>
            <a:r>
              <a:rPr lang="en-HK" sz="1200" dirty="0">
                <a:solidFill>
                  <a:srgbClr val="000000"/>
                </a:solidFill>
                <a:latin typeface="Calibri" panose="020F0502020204030204" pitchFamily="34" charset="0"/>
              </a:rPr>
              <a:t>or a graph, where some parts are uncertain, e.g., vertices with wildcard labels</a:t>
            </a:r>
          </a:p>
          <a:p>
            <a:pPr marL="742950" lvl="1" indent="-285750" fontAlgn="base">
              <a:spcBef>
                <a:spcPts val="0"/>
              </a:spcBef>
            </a:pPr>
            <a:r>
              <a:rPr lang="en-HK" sz="1600" dirty="0">
                <a:solidFill>
                  <a:srgbClr val="000000"/>
                </a:solidFill>
                <a:latin typeface="Calibri" panose="020F0502020204030204" pitchFamily="34" charset="0"/>
              </a:rPr>
              <a:t>More </a:t>
            </a:r>
            <a:r>
              <a:rPr lang="en-HK" sz="1600" dirty="0">
                <a:solidFill>
                  <a:srgbClr val="990000"/>
                </a:solidFill>
                <a:latin typeface="Calibri" panose="020F0502020204030204" pitchFamily="34" charset="0"/>
              </a:rPr>
              <a:t>general</a:t>
            </a:r>
            <a:r>
              <a:rPr lang="en-HK" sz="1600" dirty="0">
                <a:solidFill>
                  <a:srgbClr val="000000"/>
                </a:solidFill>
                <a:latin typeface="Calibri" panose="020F0502020204030204" pitchFamily="34" charset="0"/>
              </a:rPr>
              <a:t> type: allow sub-graph </a:t>
            </a:r>
            <a:r>
              <a:rPr lang="en-HK" sz="1600" dirty="0">
                <a:solidFill>
                  <a:srgbClr val="990000"/>
                </a:solidFill>
                <a:latin typeface="Calibri" panose="020F0502020204030204" pitchFamily="34" charset="0"/>
              </a:rPr>
              <a:t>isomorphism</a:t>
            </a:r>
            <a:endParaRPr lang="en-HK" sz="16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solidFill>
                  <a:srgbClr val="0B5394"/>
                </a:solidFill>
                <a:effectLst/>
                <a:latin typeface="Calibri" panose="020F0502020204030204" pitchFamily="34" charset="0"/>
              </a:rPr>
              <a:t>Super-graph</a:t>
            </a:r>
            <a:r>
              <a:rPr lang="en-HK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queries</a:t>
            </a:r>
          </a:p>
          <a:p>
            <a:pPr lvl="1"/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Search for graphs whose whole structure is </a:t>
            </a:r>
            <a:r>
              <a:rPr lang="en-HK" sz="16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contained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HK" sz="16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in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the </a:t>
            </a:r>
            <a:r>
              <a:rPr lang="en-HK" sz="16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query graph</a:t>
            </a:r>
            <a:endParaRPr lang="en-HK" sz="1600" b="0" i="0" u="none" strike="noStrike" dirty="0">
              <a:solidFill>
                <a:srgbClr val="0B5394"/>
              </a:solidFill>
              <a:effectLst/>
              <a:latin typeface="Calibri" panose="020F0502020204030204" pitchFamily="34" charset="0"/>
            </a:endParaRPr>
          </a:p>
          <a:p>
            <a:pPr marL="4572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2000" b="0" i="0" u="none" strike="noStrike" dirty="0">
                <a:solidFill>
                  <a:srgbClr val="0B5394"/>
                </a:solidFill>
                <a:effectLst/>
                <a:latin typeface="Calibri" panose="020F0502020204030204" pitchFamily="34" charset="0"/>
              </a:rPr>
              <a:t>Similarity</a:t>
            </a:r>
            <a:r>
              <a:rPr lang="en-HK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</a:t>
            </a:r>
            <a:r>
              <a:rPr lang="en-HK" sz="2000" b="0" i="0" u="none" strike="noStrike" dirty="0">
                <a:solidFill>
                  <a:srgbClr val="0B5394"/>
                </a:solidFill>
                <a:effectLst/>
                <a:latin typeface="Calibri" panose="020F0502020204030204" pitchFamily="34" charset="0"/>
              </a:rPr>
              <a:t>approximate</a:t>
            </a:r>
            <a:r>
              <a:rPr lang="en-HK" sz="2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matching) queries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Finds graphs which are </a:t>
            </a:r>
            <a:r>
              <a:rPr lang="en-HK" sz="16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similar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HK" sz="16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to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given </a:t>
            </a:r>
            <a:r>
              <a:rPr lang="en-HK" sz="16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query graph</a:t>
            </a:r>
            <a:endParaRPr lang="en-HK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1143000" lvl="2" indent="-22860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not necessarily isomorphic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Key question: </a:t>
            </a:r>
            <a:r>
              <a:rPr lang="en-HK" sz="16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how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measure the </a:t>
            </a:r>
            <a:r>
              <a:rPr lang="en-HK" sz="16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similarity</a:t>
            </a:r>
            <a:endParaRPr lang="en-HK" sz="16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457200" fontAlgn="base">
              <a:spcBef>
                <a:spcPts val="480"/>
              </a:spcBef>
            </a:pPr>
            <a:r>
              <a:rPr lang="en-HK" sz="2000" dirty="0">
                <a:solidFill>
                  <a:srgbClr val="0B5394"/>
                </a:solidFill>
                <a:latin typeface="Calibri" panose="020F0502020204030204" pitchFamily="34" charset="0"/>
              </a:rPr>
              <a:t>Cypher Language: </a:t>
            </a:r>
            <a:r>
              <a:rPr lang="en-HK" sz="2000" dirty="0">
                <a:solidFill>
                  <a:srgbClr val="FF0000"/>
                </a:solidFill>
                <a:latin typeface="Calibri" panose="020F0502020204030204" pitchFamily="34" charset="0"/>
              </a:rPr>
              <a:t>Neo4j graph query language</a:t>
            </a:r>
            <a:r>
              <a:rPr lang="en-HK" sz="2000" dirty="0">
                <a:solidFill>
                  <a:srgbClr val="0B5394"/>
                </a:solidFill>
                <a:latin typeface="Calibri" panose="020F0502020204030204" pitchFamily="34" charset="0"/>
              </a:rPr>
              <a:t> </a:t>
            </a:r>
            <a:r>
              <a:rPr lang="en-HK" sz="2000" dirty="0">
                <a:latin typeface="Calibri" panose="020F0502020204030204" pitchFamily="34" charset="0"/>
              </a:rPr>
              <a:t>for querying and updating</a:t>
            </a:r>
          </a:p>
          <a:p>
            <a:pPr marL="914400" lvl="1" fontAlgn="base">
              <a:spcBef>
                <a:spcPts val="480"/>
              </a:spcBef>
            </a:pPr>
            <a:r>
              <a:rPr lang="en-HK" sz="1400" dirty="0">
                <a:latin typeface="Calibri" panose="020F0502020204030204" pitchFamily="34" charset="0"/>
              </a:rPr>
              <a:t>MATCH: The graph pattern to match</a:t>
            </a:r>
          </a:p>
          <a:p>
            <a:pPr marL="914400" lvl="1" fontAlgn="base">
              <a:spcBef>
                <a:spcPts val="480"/>
              </a:spcBef>
            </a:pPr>
            <a:r>
              <a:rPr lang="en-HK" sz="1400" dirty="0">
                <a:latin typeface="Calibri" panose="020F0502020204030204" pitchFamily="34" charset="0"/>
              </a:rPr>
              <a:t>WHERE: Filtering criteria</a:t>
            </a:r>
          </a:p>
          <a:p>
            <a:pPr marL="914400" lvl="1" fontAlgn="base">
              <a:spcBef>
                <a:spcPts val="480"/>
              </a:spcBef>
            </a:pPr>
            <a:r>
              <a:rPr lang="en-HK" sz="1400" dirty="0">
                <a:latin typeface="Calibri" panose="020F0502020204030204" pitchFamily="34" charset="0"/>
              </a:rPr>
              <a:t>RETURN: What to return </a:t>
            </a:r>
          </a:p>
          <a:p>
            <a:pPr marL="914400" lvl="1" fontAlgn="base">
              <a:spcBef>
                <a:spcPts val="480"/>
              </a:spcBef>
            </a:pPr>
            <a:r>
              <a:rPr lang="en-HK" sz="1400" dirty="0">
                <a:latin typeface="Calibri" panose="020F0502020204030204" pitchFamily="34" charset="0"/>
              </a:rPr>
              <a:t>START: Starting points in the graph by explicit index lookups or by node IDs (both deprecated)</a:t>
            </a:r>
          </a:p>
          <a:p>
            <a:pPr marL="914400" lvl="1" fontAlgn="base">
              <a:spcBef>
                <a:spcPts val="480"/>
              </a:spcBef>
            </a:pPr>
            <a:r>
              <a:rPr lang="en-HK" sz="1400" dirty="0">
                <a:latin typeface="Calibri" panose="020F0502020204030204" pitchFamily="34" charset="0"/>
              </a:rPr>
              <a:t>WITH: Divides a query into multiple parts</a:t>
            </a:r>
          </a:p>
          <a:p>
            <a:pPr marL="914400" lvl="1" fontAlgn="base">
              <a:spcBef>
                <a:spcPts val="480"/>
              </a:spcBef>
            </a:pPr>
            <a:r>
              <a:rPr lang="en-HK" sz="1400" dirty="0">
                <a:latin typeface="Calibri" panose="020F0502020204030204" pitchFamily="34" charset="0"/>
              </a:rPr>
              <a:t>CREATE: Creates nodes and relationships. </a:t>
            </a:r>
          </a:p>
          <a:p>
            <a:pPr marL="914400" lvl="1" fontAlgn="base">
              <a:spcBef>
                <a:spcPts val="480"/>
              </a:spcBef>
            </a:pPr>
            <a:r>
              <a:rPr lang="en-HK" sz="1400" dirty="0">
                <a:latin typeface="Calibri" panose="020F0502020204030204" pitchFamily="34" charset="0"/>
              </a:rPr>
              <a:t>DELETE: Remove nodes, relationships, properties</a:t>
            </a:r>
          </a:p>
          <a:p>
            <a:pPr marL="914400" lvl="1" fontAlgn="base">
              <a:spcBef>
                <a:spcPts val="480"/>
              </a:spcBef>
            </a:pPr>
            <a:r>
              <a:rPr lang="en-HK" sz="1400" dirty="0">
                <a:latin typeface="Calibri" panose="020F0502020204030204" pitchFamily="34" charset="0"/>
              </a:rPr>
              <a:t>SET: Set values to properties</a:t>
            </a:r>
          </a:p>
          <a:p>
            <a:pPr marL="914400" lvl="1" fontAlgn="base">
              <a:spcBef>
                <a:spcPts val="480"/>
              </a:spcBef>
            </a:pPr>
            <a:endParaRPr lang="en-HK" sz="2000" dirty="0">
              <a:latin typeface="Calibri" panose="020F0502020204030204" pitchFamily="34" charset="0"/>
            </a:endParaRPr>
          </a:p>
          <a:p>
            <a:pPr marL="457200" fontAlgn="base">
              <a:spcBef>
                <a:spcPts val="480"/>
              </a:spcBef>
            </a:pPr>
            <a:endParaRPr lang="en-HK" sz="2400" dirty="0">
              <a:solidFill>
                <a:srgbClr val="0B5394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F09CEF-06C6-D2DB-7B76-32CFB24BFAD2}"/>
              </a:ext>
            </a:extLst>
          </p:cNvPr>
          <p:cNvSpPr txBox="1"/>
          <p:nvPr/>
        </p:nvSpPr>
        <p:spPr>
          <a:xfrm>
            <a:off x="8174414" y="4213947"/>
            <a:ext cx="3786851" cy="1215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HK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MATCH (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p: Person)</a:t>
            </a:r>
            <a:endParaRPr lang="en-HK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HK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WHERE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HK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p.age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&gt;= 18 </a:t>
            </a:r>
            <a:r>
              <a:rPr lang="en-HK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AND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HK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p.age</a:t>
            </a:r>
            <a:r>
              <a:rPr lang="en-HK" sz="16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&lt; 30</a:t>
            </a:r>
            <a:endParaRPr lang="en-HK" sz="16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HK" sz="16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 </a:t>
            </a:r>
            <a:r>
              <a:rPr lang="en-HK" sz="16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p.name</a:t>
            </a:r>
            <a:endParaRPr lang="en-HK" sz="1600" b="0" dirty="0">
              <a:effectLst/>
            </a:endParaRPr>
          </a:p>
          <a:p>
            <a:pPr rtl="0">
              <a:spcBef>
                <a:spcPts val="600"/>
              </a:spcBef>
              <a:spcAft>
                <a:spcPts val="0"/>
              </a:spcAft>
            </a:pPr>
            <a:r>
              <a:rPr lang="en-HK" sz="20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</a:t>
            </a:r>
            <a:r>
              <a:rPr lang="en-HK" sz="16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return names of all adult people under 30)</a:t>
            </a:r>
            <a:endParaRPr lang="en-HK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031811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>
            <a:extLst>
              <a:ext uri="{FF2B5EF4-FFF2-40B4-BE49-F238E27FC236}">
                <a16:creationId xmlns:a16="http://schemas.microsoft.com/office/drawing/2014/main" id="{481F3F64-67EF-701A-1212-8BBB5C015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675" y="3968750"/>
            <a:ext cx="3848312" cy="288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olumnar Database example showing the difference between row-store and column-store.">
            <a:extLst>
              <a:ext uri="{FF2B5EF4-FFF2-40B4-BE49-F238E27FC236}">
                <a16:creationId xmlns:a16="http://schemas.microsoft.com/office/drawing/2014/main" id="{A3315483-A281-E8C1-0B07-5ED043080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0468" y="1742696"/>
            <a:ext cx="3626719" cy="22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NoSQL querying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–</a:t>
            </a:r>
            <a:r>
              <a:rPr lang="zh-CN" alt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000" b="1" dirty="0">
                <a:latin typeface="Calibri" panose="020F0502020204030204" pitchFamily="34" charset="0"/>
                <a:cs typeface="Calibri" panose="020F0502020204030204" pitchFamily="34" charset="0"/>
              </a:rPr>
              <a:t>columnar databases</a:t>
            </a:r>
            <a:endParaRPr lang="en-US" sz="4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86C64A4D-9E88-2D87-2303-6AB89E7285FA}"/>
              </a:ext>
            </a:extLst>
          </p:cNvPr>
          <p:cNvSpPr txBox="1">
            <a:spLocks noChangeArrowheads="1"/>
          </p:cNvSpPr>
          <p:nvPr/>
        </p:nvSpPr>
        <p:spPr>
          <a:xfrm>
            <a:off x="107798" y="1138389"/>
            <a:ext cx="8534699" cy="5334000"/>
          </a:xfrm>
          <a:prstGeom prst="rect">
            <a:avLst/>
          </a:prstGeom>
          <a:noFill/>
          <a:ln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ts val="600"/>
              </a:spcBef>
            </a:pPr>
            <a:r>
              <a:rPr lang="en-HK" sz="3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Column: </a:t>
            </a:r>
            <a:r>
              <a:rPr lang="en-HK" sz="3000" dirty="0">
                <a:solidFill>
                  <a:srgbClr val="000000"/>
                </a:solidFill>
                <a:latin typeface="Calibri" panose="020F0502020204030204" pitchFamily="34" charset="0"/>
              </a:rPr>
              <a:t>the basic data item, </a:t>
            </a:r>
            <a:r>
              <a:rPr lang="en-HK" sz="3000" dirty="0">
                <a:solidFill>
                  <a:srgbClr val="C00000"/>
                </a:solidFill>
                <a:latin typeface="Calibri" panose="020F0502020204030204" pitchFamily="34" charset="0"/>
              </a:rPr>
              <a:t>column key-value pairs</a:t>
            </a:r>
          </a:p>
          <a:p>
            <a:pPr rtl="0" fontAlgn="base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30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Row:</a:t>
            </a:r>
            <a:r>
              <a:rPr lang="en-HK" sz="3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 collection of columns attached to </a:t>
            </a:r>
            <a:r>
              <a:rPr lang="en-HK" sz="30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row key</a:t>
            </a:r>
            <a:endParaRPr lang="en-HK" sz="30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Columns can be </a:t>
            </a:r>
            <a:r>
              <a:rPr lang="en-HK" sz="24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added to</a:t>
            </a: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any </a:t>
            </a:r>
            <a:r>
              <a:rPr lang="en-HK" sz="24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row </a:t>
            </a: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at any time </a:t>
            </a:r>
          </a:p>
          <a:p>
            <a:pPr marL="1143000" lvl="2" indent="-228600" rtl="0" fontAlgn="base">
              <a:spcBef>
                <a:spcPts val="48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without having to add it to other rows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E.g., </a:t>
            </a:r>
            <a:r>
              <a:rPr lang="en-HK" sz="32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Cassandra Query Language (CQL)</a:t>
            </a:r>
            <a:r>
              <a:rPr lang="en-HK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. </a:t>
            </a:r>
          </a:p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HK" sz="3200" dirty="0">
                <a:solidFill>
                  <a:srgbClr val="000000"/>
                </a:solidFill>
                <a:latin typeface="Calibri" panose="020F0502020204030204" pitchFamily="34" charset="0"/>
              </a:rPr>
              <a:t>   </a:t>
            </a:r>
            <a:r>
              <a:rPr lang="en-HK" sz="3000" dirty="0">
                <a:solidFill>
                  <a:srgbClr val="000000"/>
                </a:solidFill>
                <a:latin typeface="Calibri" panose="020F0502020204030204" pitchFamily="34" charset="0"/>
              </a:rPr>
              <a:t>T</a:t>
            </a:r>
            <a:r>
              <a:rPr lang="en-HK" sz="3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he </a:t>
            </a:r>
            <a:r>
              <a:rPr lang="en-HK" sz="30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syntax</a:t>
            </a:r>
            <a:r>
              <a:rPr lang="en-HK" sz="3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of CQL is </a:t>
            </a:r>
            <a:r>
              <a:rPr lang="en-HK" sz="30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similar</a:t>
            </a:r>
            <a:r>
              <a:rPr lang="en-HK" sz="30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to SQL</a:t>
            </a:r>
          </a:p>
          <a:p>
            <a:pPr marL="742950" lvl="1" indent="-28575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But search just in </a:t>
            </a:r>
            <a:r>
              <a:rPr lang="en-HK" sz="2400" b="0" i="0" u="none" strike="noStrike" dirty="0">
                <a:solidFill>
                  <a:srgbClr val="990000"/>
                </a:solidFill>
                <a:effectLst/>
                <a:latin typeface="Calibri" panose="020F0502020204030204" pitchFamily="34" charset="0"/>
              </a:rPr>
              <a:t>one table</a:t>
            </a:r>
            <a:r>
              <a:rPr lang="en-HK" sz="24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(no joins)</a:t>
            </a:r>
          </a:p>
          <a:p>
            <a:pPr lvl="1">
              <a:spcBef>
                <a:spcPts val="600"/>
              </a:spcBef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SELECT &lt;</a:t>
            </a: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selectExpr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 </a:t>
            </a:r>
            <a:endParaRPr lang="en-HK" b="0" dirty="0">
              <a:effectLst/>
            </a:endParaRPr>
          </a:p>
          <a:p>
            <a:pPr lvl="1">
              <a:spcBef>
                <a:spcPts val="600"/>
              </a:spcBef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FROM [&lt;</a:t>
            </a: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keyspace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&gt;.]&lt;table&gt; </a:t>
            </a:r>
            <a:endParaRPr lang="en-HK" b="0" dirty="0">
              <a:effectLst/>
            </a:endParaRPr>
          </a:p>
          <a:p>
            <a:pPr lvl="1">
              <a:spcBef>
                <a:spcPts val="600"/>
              </a:spcBef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[WHERE &lt;clause&gt;] </a:t>
            </a:r>
            <a:endParaRPr lang="en-HK" b="0" dirty="0">
              <a:effectLst/>
            </a:endParaRPr>
          </a:p>
          <a:p>
            <a:pPr lvl="1">
              <a:spcBef>
                <a:spcPts val="600"/>
              </a:spcBef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[ORDER BY &lt;</a:t>
            </a: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clustering_colname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&gt; [DESC]] </a:t>
            </a:r>
            <a:endParaRPr lang="en-HK" b="0" dirty="0">
              <a:effectLst/>
            </a:endParaRPr>
          </a:p>
          <a:p>
            <a:pPr lvl="1">
              <a:spcBef>
                <a:spcPts val="600"/>
              </a:spcBef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[LIMIT m];</a:t>
            </a:r>
            <a:endParaRPr lang="en-HK" b="0" dirty="0">
              <a:effectLst/>
            </a:endParaRPr>
          </a:p>
          <a:p>
            <a:pPr lvl="1">
              <a:spcBef>
                <a:spcPts val="600"/>
              </a:spcBef>
            </a:pPr>
            <a:r>
              <a:rPr lang="en-HK" dirty="0"/>
              <a:t>e.g.,</a:t>
            </a:r>
          </a:p>
          <a:p>
            <a:pPr lvl="1">
              <a:spcBef>
                <a:spcPts val="600"/>
              </a:spcBef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SELECT </a:t>
            </a: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column_value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en-HK" b="0" dirty="0">
              <a:effectLst/>
            </a:endParaRPr>
          </a:p>
          <a:p>
            <a:pPr lvl="1">
              <a:spcBef>
                <a:spcPts val="600"/>
              </a:spcBef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FROM </a:t>
            </a: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mytable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endParaRPr lang="en-HK" b="0" dirty="0">
              <a:effectLst/>
            </a:endParaRPr>
          </a:p>
          <a:p>
            <a:pPr lvl="1">
              <a:spcBef>
                <a:spcPts val="600"/>
              </a:spcBef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WHERE </a:t>
            </a: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row_id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=3 </a:t>
            </a:r>
            <a:endParaRPr lang="en-HK" b="0" dirty="0">
              <a:effectLst/>
            </a:endParaRPr>
          </a:p>
          <a:p>
            <a:pPr lvl="1">
              <a:spcBef>
                <a:spcPts val="600"/>
              </a:spcBef>
            </a:pP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ORDER BY </a:t>
            </a:r>
            <a:r>
              <a:rPr lang="en-HK" sz="14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column_value</a:t>
            </a:r>
            <a:r>
              <a:rPr lang="en-HK" sz="14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;</a:t>
            </a:r>
            <a:br>
              <a:rPr lang="en-HK" dirty="0"/>
            </a:br>
            <a:br>
              <a:rPr lang="en-HK" dirty="0"/>
            </a:br>
            <a:endParaRPr lang="en-HK" sz="2800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FDF8CAE6-F336-D17D-6BA5-D0C94C53D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1113" y="527201"/>
            <a:ext cx="1177978" cy="77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>
            <a:extLst>
              <a:ext uri="{FF2B5EF4-FFF2-40B4-BE49-F238E27FC236}">
                <a16:creationId xmlns:a16="http://schemas.microsoft.com/office/drawing/2014/main" id="{2D5A48D1-830E-96E2-7827-A1BC420E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122" y="4456253"/>
            <a:ext cx="3324641" cy="240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6142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60F51360-9914-41B6-B224-5493085BD686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Logo of City University of Hong Kong .svg">
            <a:extLst>
              <a:ext uri="{FF2B5EF4-FFF2-40B4-BE49-F238E27FC236}">
                <a16:creationId xmlns:a16="http://schemas.microsoft.com/office/drawing/2014/main" id="{B7A097E9-F579-431B-97B3-E87E1E775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ED1BF3-56FD-48E0-8983-C1531BD720F6}"/>
              </a:ext>
            </a:extLst>
          </p:cNvPr>
          <p:cNvSpPr/>
          <p:nvPr/>
        </p:nvSpPr>
        <p:spPr>
          <a:xfrm>
            <a:off x="2236714" y="2967335"/>
            <a:ext cx="7718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Thanks for your attention!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6AA293-C290-4B2F-9255-07991B11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47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47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FB52-2B77-B64D-9C10-A9A016A7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24" y="1069456"/>
            <a:ext cx="11166552" cy="336275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1. https://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www.sqltutorial.org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2. http://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disa.fi.muni.cz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david-novak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/teaching/nosql-databases-2018/lectures/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3. https://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www.oreilly.com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/library/view/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nosql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-for-mere/9780134029894/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59632-DC99-7749-8C78-6B3778F5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48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37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databases and relational algebra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78001"/>
            <a:ext cx="9900684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1D0D3-32AC-73E8-4B3E-00B34AAAE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8" y="1728432"/>
            <a:ext cx="5961927" cy="40362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47C3DB-C2FF-F873-7509-4B5DA558769F}"/>
              </a:ext>
            </a:extLst>
          </p:cNvPr>
          <p:cNvSpPr txBox="1"/>
          <p:nvPr/>
        </p:nvSpPr>
        <p:spPr>
          <a:xfrm>
            <a:off x="6689620" y="2300446"/>
            <a:ext cx="5237544" cy="3329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25"/>
              </a:spcBef>
            </a:pPr>
            <a:r>
              <a:rPr lang="en-US" altLang="en-US" sz="1600" b="1" dirty="0"/>
              <a:t>Six basic operators</a:t>
            </a:r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select: </a:t>
            </a:r>
            <a:r>
              <a:rPr kumimoji="0" lang="en-US" altLang="en-US" sz="1600" b="1" dirty="0">
                <a:sym typeface="Symbol" charset="2"/>
              </a:rPr>
              <a:t></a:t>
            </a:r>
            <a:endParaRPr lang="en-US" altLang="en-US" sz="1600" b="1" dirty="0"/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project: </a:t>
            </a:r>
            <a:r>
              <a:rPr lang="en-US" altLang="en-US" sz="1600" b="1" dirty="0">
                <a:sym typeface="Symbol" charset="2"/>
              </a:rPr>
              <a:t></a:t>
            </a:r>
            <a:endParaRPr lang="en-US" altLang="en-US" sz="1600" b="1" dirty="0"/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union: </a:t>
            </a:r>
            <a:r>
              <a:rPr lang="en-US" altLang="en-US" sz="1600" b="1" dirty="0">
                <a:sym typeface="Symbol" charset="2"/>
              </a:rPr>
              <a:t></a:t>
            </a:r>
            <a:endParaRPr lang="en-US" altLang="en-US" sz="1600" b="1" dirty="0"/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set difference: </a:t>
            </a:r>
            <a:r>
              <a:rPr lang="en-US" altLang="en-US" sz="1600" b="1" i="1" dirty="0"/>
              <a:t>–</a:t>
            </a:r>
            <a:r>
              <a:rPr lang="en-US" altLang="en-US" sz="1600" b="1" dirty="0"/>
              <a:t> </a:t>
            </a:r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Cartesian product: x</a:t>
            </a:r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rename: </a:t>
            </a:r>
            <a:r>
              <a:rPr lang="en-US" altLang="en-US" sz="1400" b="1" i="1" dirty="0">
                <a:sym typeface="Symbol" charset="2"/>
              </a:rPr>
              <a:t></a:t>
            </a:r>
          </a:p>
          <a:p>
            <a:pPr>
              <a:spcBef>
                <a:spcPts val="225"/>
              </a:spcBef>
            </a:pPr>
            <a:r>
              <a:rPr lang="en-US" altLang="en-US" sz="1600" b="1" dirty="0">
                <a:sym typeface="Symbol" charset="2"/>
              </a:rPr>
              <a:t>Additional operations that simplify common queries</a:t>
            </a:r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set intersection</a:t>
            </a:r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join</a:t>
            </a:r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assignment</a:t>
            </a:r>
          </a:p>
          <a:p>
            <a:pPr lvl="1">
              <a:spcBef>
                <a:spcPts val="225"/>
              </a:spcBef>
            </a:pPr>
            <a:r>
              <a:rPr lang="en-US" altLang="en-US" sz="1600" b="1" dirty="0"/>
              <a:t>outer join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A3B58F-658C-0CD4-BFAB-535291EE594B}"/>
              </a:ext>
            </a:extLst>
          </p:cNvPr>
          <p:cNvSpPr txBox="1"/>
          <p:nvPr/>
        </p:nvSpPr>
        <p:spPr>
          <a:xfrm>
            <a:off x="1522071" y="5666888"/>
            <a:ext cx="22706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databases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58575-0462-7995-10E3-1AD163778C0E}"/>
              </a:ext>
            </a:extLst>
          </p:cNvPr>
          <p:cNvSpPr txBox="1"/>
          <p:nvPr/>
        </p:nvSpPr>
        <p:spPr>
          <a:xfrm>
            <a:off x="7795549" y="5667416"/>
            <a:ext cx="1996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algebra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344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databases – attributes (columns)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set of allowed values for each attribute is called the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domain of the attribute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Attribute values are (normally) required to be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; that is, indivisible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special value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null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is a member of every domain, indicated that the value is “unknown”</a:t>
            </a: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databases – tables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attributes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= (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) is a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schema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Example:</a:t>
            </a:r>
          </a:p>
          <a:p>
            <a:pPr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    instructor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= (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ID,  name, </a:t>
            </a:r>
            <a:r>
              <a:rPr lang="en-US" alt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dept_name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, salary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Formally, given sets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…. </a:t>
            </a:r>
            <a:r>
              <a:rPr lang="en-US" alt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24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a </a:t>
            </a:r>
            <a:r>
              <a:rPr lang="en-US" altLang="en-US" sz="2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b="1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 table)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subset of </a:t>
            </a:r>
            <a:b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 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x … x </a:t>
            </a:r>
            <a:r>
              <a:rPr lang="en-US" altLang="en-US" sz="2400" i="1" dirty="0" err="1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2400" i="1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b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where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the domain of attribute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 Thus, a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is a set of </a:t>
            </a:r>
            <a:r>
              <a:rPr lang="en-US" altLang="en-US" sz="2400" i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-tuples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a</a:t>
            </a:r>
            <a:r>
              <a:rPr lang="en-US" altLang="en-US" sz="24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…,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where each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 </a:t>
            </a:r>
            <a:r>
              <a:rPr lang="en-US" altLang="en-US" sz="2400" i="1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D</a:t>
            </a:r>
            <a:r>
              <a:rPr lang="en-US" altLang="en-US" sz="2400" i="1" baseline="-25000" dirty="0">
                <a:latin typeface="Calibri" panose="020F0502020204030204" pitchFamily="34" charset="0"/>
                <a:cs typeface="Calibri" panose="020F0502020204030204" pitchFamily="34" charset="0"/>
                <a:sym typeface="Symbol" charset="2"/>
              </a:rPr>
              <a:t>i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The current values (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 instance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) of a relation are specified by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table</a:t>
            </a:r>
          </a:p>
          <a:p>
            <a:pPr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element t of 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is a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tuple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, represented by a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row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in a table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01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databases – relations are unordered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Order of tuples is irrelevant (tuples may be stored in an arbitrary order)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Clr>
                <a:schemeClr val="tx2"/>
              </a:buClr>
              <a:buSzPct val="90000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Example: instructor relation with unordered tuples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4" descr="2">
            <a:extLst>
              <a:ext uri="{FF2B5EF4-FFF2-40B4-BE49-F238E27FC236}">
                <a16:creationId xmlns:a16="http://schemas.microsoft.com/office/drawing/2014/main" id="{41746401-719F-0CBA-1613-09BC36989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487" y="2709106"/>
            <a:ext cx="4610123" cy="3402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AA3EEE-5862-B1B8-3B7B-138010B8C0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28" r="28058"/>
          <a:stretch/>
        </p:blipFill>
        <p:spPr>
          <a:xfrm>
            <a:off x="303358" y="2709106"/>
            <a:ext cx="5023603" cy="368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33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-26786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Relational databases – multiple relations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2498" y="6312001"/>
            <a:ext cx="2743200" cy="365125"/>
          </a:xfrm>
        </p:spPr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978001"/>
            <a:ext cx="11137158" cy="5699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600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relational database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consists of multiple relations</a:t>
            </a:r>
          </a:p>
          <a:p>
            <a:pPr>
              <a:spcBef>
                <a:spcPct val="600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Information about a university is broken up into parts</a:t>
            </a:r>
          </a:p>
          <a:p>
            <a:pPr>
              <a:lnSpc>
                <a:spcPct val="110000"/>
              </a:lnSpc>
              <a:spcBef>
                <a:spcPct val="60000"/>
              </a:spcBef>
              <a:buFont typeface="Monotype Sorts" charset="2"/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	       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instructor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student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advisor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10000"/>
              </a:lnSpc>
              <a:spcBef>
                <a:spcPct val="60000"/>
              </a:spcBef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Bad design: 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univ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instructor-ID, name, </a:t>
            </a:r>
            <a:r>
              <a:rPr lang="en-US" alt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dept_name</a:t>
            </a:r>
            <a:r>
              <a:rPr lang="en-US" altLang="en-US" i="1" dirty="0">
                <a:latin typeface="Calibri" panose="020F0502020204030204" pitchFamily="34" charset="0"/>
                <a:cs typeface="Calibri" panose="020F0502020204030204" pitchFamily="34" charset="0"/>
              </a:rPr>
              <a:t>, salary, </a:t>
            </a:r>
            <a:r>
              <a:rPr lang="en-US" altLang="en-US" i="1" dirty="0" err="1">
                <a:latin typeface="Calibri" panose="020F0502020204030204" pitchFamily="34" charset="0"/>
                <a:cs typeface="Calibri" panose="020F0502020204030204" pitchFamily="34" charset="0"/>
              </a:rPr>
              <a:t>student_ID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..)</a:t>
            </a: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results in</a:t>
            </a:r>
          </a:p>
          <a:p>
            <a:pPr lvl="1">
              <a:spcBef>
                <a:spcPct val="60000"/>
              </a:spcBef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repetition of information (e.g., two students have the same instructor)</a:t>
            </a:r>
          </a:p>
          <a:p>
            <a:pPr lvl="1">
              <a:spcBef>
                <a:spcPct val="60000"/>
              </a:spcBef>
            </a:pP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the need for null values  (e.g., represent an student with no advisor)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endParaRPr lang="en-US" altLang="en-US" sz="2400" i="1" baseline="-25000" dirty="0">
              <a:latin typeface="Calibri" panose="020F0502020204030204" pitchFamily="34" charset="0"/>
              <a:cs typeface="Calibri" panose="020F0502020204030204" pitchFamily="34" charset="0"/>
              <a:sym typeface="Symbol" charset="2"/>
            </a:endParaRPr>
          </a:p>
        </p:txBody>
      </p:sp>
      <p:sp>
        <p:nvSpPr>
          <p:cNvPr id="3" name="AutoShape 2" descr="101 Relational Database Photos - Free &amp; Royalty-Free Stock Photos from  Dreamstime">
            <a:extLst>
              <a:ext uri="{FF2B5EF4-FFF2-40B4-BE49-F238E27FC236}">
                <a16:creationId xmlns:a16="http://schemas.microsoft.com/office/drawing/2014/main" id="{DAF22F5D-7018-7F35-B22D-76E96AC6A8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23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11097</TotalTime>
  <Words>4658</Words>
  <Application>Microsoft Macintosh PowerPoint</Application>
  <PresentationFormat>Widescreen</PresentationFormat>
  <Paragraphs>570</Paragraphs>
  <Slides>48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等线</vt:lpstr>
      <vt:lpstr>等线 Light</vt:lpstr>
      <vt:lpstr>Arial</vt:lpstr>
      <vt:lpstr>Arial</vt:lpstr>
      <vt:lpstr>Calibri</vt:lpstr>
      <vt:lpstr>Cambria Math</vt:lpstr>
      <vt:lpstr>Courier New</vt:lpstr>
      <vt:lpstr>Monotype Sorts</vt:lpstr>
      <vt:lpstr>Noto Sans</vt:lpstr>
      <vt:lpstr>Symbol</vt:lpstr>
      <vt:lpstr>Office Theme</vt:lpstr>
      <vt:lpstr>Lecture 6:  Data Querying</vt:lpstr>
      <vt:lpstr>Outline</vt:lpstr>
      <vt:lpstr>Data querying</vt:lpstr>
      <vt:lpstr>How to perform a query in a database?</vt:lpstr>
      <vt:lpstr>Relational databases and relational algebra</vt:lpstr>
      <vt:lpstr>Relational databases – attributes (columns)</vt:lpstr>
      <vt:lpstr>Relational databases – tables</vt:lpstr>
      <vt:lpstr>Relational databases – relations are unordered</vt:lpstr>
      <vt:lpstr>Relational databases – multiple relations</vt:lpstr>
      <vt:lpstr>Relational databases – keys</vt:lpstr>
      <vt:lpstr>Relational databases – example</vt:lpstr>
      <vt:lpstr>Relational algebra – select (1)</vt:lpstr>
      <vt:lpstr>Relational algebra – select (2)</vt:lpstr>
      <vt:lpstr>Relational algebra – project</vt:lpstr>
      <vt:lpstr>Relational algebra - composition of relational operations</vt:lpstr>
      <vt:lpstr>Relational algebra - union</vt:lpstr>
      <vt:lpstr>Relational algebra – set difference</vt:lpstr>
      <vt:lpstr>Relational algebra – Cartesian-product (1)</vt:lpstr>
      <vt:lpstr>Relational algebra – Cartesian-product (2)</vt:lpstr>
      <vt:lpstr>Relational algebra – query examples</vt:lpstr>
      <vt:lpstr>Query optimization</vt:lpstr>
      <vt:lpstr>Relational algebra – rename</vt:lpstr>
      <vt:lpstr>Relational algebra – additional operations (1)</vt:lpstr>
      <vt:lpstr>Relational algebra – additional operations (2)</vt:lpstr>
      <vt:lpstr>Relational algebra – additional operations (3)</vt:lpstr>
      <vt:lpstr>Relational algebra – additional operations (4)</vt:lpstr>
      <vt:lpstr>Relational algebra – additional operations (5)</vt:lpstr>
      <vt:lpstr>Relational algebra – additional operations (6)</vt:lpstr>
      <vt:lpstr>Relational algebra – additional operations (7)</vt:lpstr>
      <vt:lpstr>SQL – Select</vt:lpstr>
      <vt:lpstr>SQL – conceptual evaluation</vt:lpstr>
      <vt:lpstr>SQL – Order By</vt:lpstr>
      <vt:lpstr>SQL – Order By</vt:lpstr>
      <vt:lpstr>SQL – Group By</vt:lpstr>
      <vt:lpstr>SQL – Join</vt:lpstr>
      <vt:lpstr>SQL – Joining Condition</vt:lpstr>
      <vt:lpstr>SQL – Self Join</vt:lpstr>
      <vt:lpstr>SQL – Left/Right Join</vt:lpstr>
      <vt:lpstr>SQL – all Joins</vt:lpstr>
      <vt:lpstr>SQL – Nested Queries</vt:lpstr>
      <vt:lpstr>NoSQL querying – key-value data store</vt:lpstr>
      <vt:lpstr>NoSQL querying – document databases (1) </vt:lpstr>
      <vt:lpstr>NoSQL querying – document databases (2) </vt:lpstr>
      <vt:lpstr>NoSQL querying – graph databases (1)</vt:lpstr>
      <vt:lpstr>NoSQL querying – graph databases (2)</vt:lpstr>
      <vt:lpstr>NoSQL querying – columnar databases</vt:lpstr>
      <vt:lpstr>PowerPoint Presentation</vt:lpstr>
      <vt:lpstr>Appendix 1. https://www.sqltutorial.org/ 2. http://disa.fi.muni.cz/david-novak/teaching/nosql-databases-2018/lectures/ 3. https://www.oreilly.com/library/view/nosql-for-mere/9780134029894/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Shuqi</dc:creator>
  <cp:lastModifiedBy>Yifan 张祎凡</cp:lastModifiedBy>
  <cp:revision>989</cp:revision>
  <dcterms:created xsi:type="dcterms:W3CDTF">2021-10-14T03:39:06Z</dcterms:created>
  <dcterms:modified xsi:type="dcterms:W3CDTF">2025-03-04T09:39:12Z</dcterms:modified>
</cp:coreProperties>
</file>